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6" r:id="rId2"/>
    <p:sldId id="261" r:id="rId3"/>
    <p:sldId id="262" r:id="rId4"/>
    <p:sldId id="295" r:id="rId5"/>
    <p:sldId id="291" r:id="rId6"/>
    <p:sldId id="287" r:id="rId7"/>
    <p:sldId id="281" r:id="rId8"/>
    <p:sldId id="284" r:id="rId9"/>
    <p:sldId id="279" r:id="rId10"/>
  </p:sldIdLst>
  <p:sldSz cx="6858000" cy="9906000" type="A4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7C63"/>
    <a:srgbClr val="D9A7A7"/>
    <a:srgbClr val="CC3300"/>
    <a:srgbClr val="F2F2F2"/>
    <a:srgbClr val="F3F3F3"/>
    <a:srgbClr val="DEDEDE"/>
    <a:srgbClr val="E0E0E0"/>
    <a:srgbClr val="F6F6F5"/>
    <a:srgbClr val="F7F6F5"/>
    <a:srgbClr val="F9F8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413ABC-30BC-42C0-92C3-EBCA41D77CA2}" v="31" dt="2023-02-13T04:32:04.9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0" autoAdjust="0"/>
    <p:restoredTop sz="94660"/>
  </p:normalViewPr>
  <p:slideViewPr>
    <p:cSldViewPr snapToGrid="0">
      <p:cViewPr varScale="1">
        <p:scale>
          <a:sx n="77" d="100"/>
          <a:sy n="77" d="100"/>
        </p:scale>
        <p:origin x="2126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493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626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29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64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784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466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32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3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701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79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15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8.jpeg"/><Relationship Id="rId7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10" Type="http://schemas.openxmlformats.org/officeDocument/2006/relationships/image" Target="../media/image5.svg"/><Relationship Id="rId4" Type="http://schemas.openxmlformats.org/officeDocument/2006/relationships/image" Target="../media/image10.pn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A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A14FFEDD-50CA-82AD-9B00-5DE4405BD219}"/>
              </a:ext>
            </a:extLst>
          </p:cNvPr>
          <p:cNvGrpSpPr/>
          <p:nvPr/>
        </p:nvGrpSpPr>
        <p:grpSpPr>
          <a:xfrm>
            <a:off x="-10968" y="153870"/>
            <a:ext cx="6919066" cy="9917185"/>
            <a:chOff x="-10968" y="153870"/>
            <a:chExt cx="6919066" cy="9917185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8F7ECA4E-66A6-A4C7-99EF-195DB43D667A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C28B1735-51B1-0D6F-DB10-4776CB3544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9657B27-8444-E264-CB37-237EA3FBB723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47" name="Ovaal 41">
                <a:extLst>
                  <a:ext uri="{FF2B5EF4-FFF2-40B4-BE49-F238E27FC236}">
                    <a16:creationId xmlns:a16="http://schemas.microsoft.com/office/drawing/2014/main" id="{EF7D55F8-CA01-8329-6C5D-A4F715D55717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3" name="Picture 2" descr="Icon&#10;&#10;Description automatically generated">
                <a:extLst>
                  <a:ext uri="{FF2B5EF4-FFF2-40B4-BE49-F238E27FC236}">
                    <a16:creationId xmlns:a16="http://schemas.microsoft.com/office/drawing/2014/main" id="{F9A5E901-5689-E571-D9A6-8235B4D044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sp>
          <p:nvSpPr>
            <p:cNvPr id="5" name="TextBox 57">
              <a:extLst>
                <a:ext uri="{FF2B5EF4-FFF2-40B4-BE49-F238E27FC236}">
                  <a16:creationId xmlns:a16="http://schemas.microsoft.com/office/drawing/2014/main" id="{D7C242C2-5B6F-FA9C-D3D2-9110C08483C4}"/>
                </a:ext>
              </a:extLst>
            </p:cNvPr>
            <p:cNvSpPr txBox="1"/>
            <p:nvPr/>
          </p:nvSpPr>
          <p:spPr>
            <a:xfrm>
              <a:off x="135792" y="4808036"/>
              <a:ext cx="6586415" cy="2339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877C63"/>
                </a:solidFill>
              </a:endParaRPr>
            </a:p>
            <a:p>
              <a:pPr algn="ctr"/>
              <a:r>
                <a:rPr lang="es-ES" sz="3200" b="1" dirty="0" err="1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Poruke</a:t>
              </a:r>
              <a:r>
                <a:rPr lang="es-ES" sz="3200" b="1" dirty="0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s-ES" sz="3200" b="1" dirty="0" err="1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za</a:t>
              </a:r>
              <a:r>
                <a:rPr lang="es-ES" sz="3200" b="1" dirty="0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s-ES" sz="3200" b="1" dirty="0" err="1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opću</a:t>
              </a:r>
              <a:r>
                <a:rPr lang="es-ES" sz="3200" b="1" dirty="0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s-ES" sz="3200" b="1" dirty="0" err="1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populaciju</a:t>
              </a:r>
              <a:endParaRPr lang="es-ES" sz="3200" b="1" dirty="0">
                <a:solidFill>
                  <a:srgbClr val="877C6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s-ES" sz="3200" b="1" dirty="0">
                <a:solidFill>
                  <a:srgbClr val="877C6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s-ES" sz="3200" b="1" dirty="0">
                <a:solidFill>
                  <a:srgbClr val="877C6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GB" sz="3200" b="1" dirty="0">
                <a:solidFill>
                  <a:srgbClr val="877C6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6" name="Group 2">
              <a:extLst>
                <a:ext uri="{FF2B5EF4-FFF2-40B4-BE49-F238E27FC236}">
                  <a16:creationId xmlns:a16="http://schemas.microsoft.com/office/drawing/2014/main" id="{73968C79-7160-C189-9042-92FB93E11726}"/>
                </a:ext>
              </a:extLst>
            </p:cNvPr>
            <p:cNvGrpSpPr/>
            <p:nvPr/>
          </p:nvGrpSpPr>
          <p:grpSpPr>
            <a:xfrm>
              <a:off x="-10968" y="9127875"/>
              <a:ext cx="6919066" cy="943180"/>
              <a:chOff x="-10968" y="9113699"/>
              <a:chExt cx="6919066" cy="943180"/>
            </a:xfrm>
          </p:grpSpPr>
          <p:sp>
            <p:nvSpPr>
              <p:cNvPr id="7" name="Rectangle 4">
                <a:extLst>
                  <a:ext uri="{FF2B5EF4-FFF2-40B4-BE49-F238E27FC236}">
                    <a16:creationId xmlns:a16="http://schemas.microsoft.com/office/drawing/2014/main" id="{A2276282-CCC8-ABBB-CF13-B47176791E22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8" name="TextBox 23">
                <a:extLst>
                  <a:ext uri="{FF2B5EF4-FFF2-40B4-BE49-F238E27FC236}">
                    <a16:creationId xmlns:a16="http://schemas.microsoft.com/office/drawing/2014/main" id="{C6617BD7-6C16-BD7E-ABD5-B8D1A5AE2CA8}"/>
                  </a:ext>
                </a:extLst>
              </p:cNvPr>
              <p:cNvSpPr txBox="1"/>
              <p:nvPr/>
            </p:nvSpPr>
            <p:spPr>
              <a:xfrm>
                <a:off x="61022" y="92104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©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kampanja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inicirana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je od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strane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EONS-a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te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djeluje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u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suradnji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br>
                  <a:rPr lang="en-GB" sz="1200" b="1" dirty="0">
                    <a:solidFill>
                      <a:srgbClr val="877C63"/>
                    </a:solidFill>
                    <a:effectLst/>
                  </a:rPr>
                </a:b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sa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partnerom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, ESMO-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m.Više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informacija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možete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pronaći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na</a:t>
                </a:r>
                <a: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9" name="Group 24">
                <a:extLst>
                  <a:ext uri="{FF2B5EF4-FFF2-40B4-BE49-F238E27FC236}">
                    <a16:creationId xmlns:a16="http://schemas.microsoft.com/office/drawing/2014/main" id="{011582BA-BD48-D6F7-1989-619E9111F442}"/>
                  </a:ext>
                </a:extLst>
              </p:cNvPr>
              <p:cNvGrpSpPr/>
              <p:nvPr/>
            </p:nvGrpSpPr>
            <p:grpSpPr>
              <a:xfrm>
                <a:off x="61022" y="917198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11" name="Ovaal 2">
                  <a:extLst>
                    <a:ext uri="{FF2B5EF4-FFF2-40B4-BE49-F238E27FC236}">
                      <a16:creationId xmlns:a16="http://schemas.microsoft.com/office/drawing/2014/main" id="{9F4B24CA-EC20-F80A-4A0D-1838432C6414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12" name="Picture 27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B0C26AA3-93A8-2CD5-5412-511883DAF3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6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0" name="Graphic 25">
                <a:extLst>
                  <a:ext uri="{FF2B5EF4-FFF2-40B4-BE49-F238E27FC236}">
                    <a16:creationId xmlns:a16="http://schemas.microsoft.com/office/drawing/2014/main" id="{4C70F171-AC03-F0B8-C16A-EBD814EF18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082151" y="9244022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F5B9CF35-A014-691E-477F-69BAEF9A5195}"/>
                </a:ext>
              </a:extLst>
            </p:cNvPr>
            <p:cNvSpPr txBox="1"/>
            <p:nvPr/>
          </p:nvSpPr>
          <p:spPr>
            <a:xfrm>
              <a:off x="2400473" y="831265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fontAlgn="base"/>
              <a:r>
                <a:rPr lang="en-US" sz="14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AKO KONZUMIRATE ALKOHOL,</a:t>
              </a:r>
              <a:br>
                <a:rPr lang="en-US" sz="14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14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BUDITE UMJERENI</a:t>
              </a:r>
              <a:endParaRPr lang="en-GB" sz="14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9976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FABC226F-0375-3D72-2828-179A5319C917}"/>
              </a:ext>
            </a:extLst>
          </p:cNvPr>
          <p:cNvGrpSpPr/>
          <p:nvPr/>
        </p:nvGrpSpPr>
        <p:grpSpPr>
          <a:xfrm>
            <a:off x="-18024" y="-1"/>
            <a:ext cx="6926122" cy="10071056"/>
            <a:chOff x="-18024" y="-1"/>
            <a:chExt cx="6926122" cy="10071056"/>
          </a:xfrm>
        </p:grpSpPr>
        <p:pic>
          <p:nvPicPr>
            <p:cNvPr id="8" name="Picture 7" descr="A picture containing spectacles&#10;&#10;Description automatically generated">
              <a:extLst>
                <a:ext uri="{FF2B5EF4-FFF2-40B4-BE49-F238E27FC236}">
                  <a16:creationId xmlns:a16="http://schemas.microsoft.com/office/drawing/2014/main" id="{D4BE5E82-68F1-A8F1-A5B2-0909D0BAFD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33" t="-10" r="24905" b="38296"/>
            <a:stretch/>
          </p:blipFill>
          <p:spPr>
            <a:xfrm>
              <a:off x="-18024" y="-1"/>
              <a:ext cx="6872121" cy="9908377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757956" y="3816978"/>
              <a:ext cx="5655833" cy="3348759"/>
            </a:xfrm>
            <a:prstGeom prst="roundRect">
              <a:avLst/>
            </a:prstGeom>
            <a:solidFill>
              <a:schemeClr val="bg1">
                <a:alpha val="7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8207" y="4164958"/>
              <a:ext cx="578381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91B51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32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Ako</a:t>
              </a:r>
              <a:r>
                <a:rPr lang="en-GB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konzumirate</a:t>
              </a:r>
              <a:r>
                <a:rPr lang="en-GB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alkohol</a:t>
              </a:r>
              <a:r>
                <a:rPr lang="en-GB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2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bilo</a:t>
              </a:r>
              <a:r>
                <a:rPr lang="en-GB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koje</a:t>
              </a:r>
              <a:r>
                <a:rPr lang="en-GB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vrste</a:t>
              </a:r>
              <a:r>
                <a:rPr lang="en-GB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, </a:t>
              </a:r>
              <a:r>
                <a:rPr lang="en-GB" sz="32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budite</a:t>
              </a:r>
              <a:r>
                <a:rPr lang="en-GB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umjereni</a:t>
              </a:r>
              <a:r>
                <a:rPr lang="en-GB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. </a:t>
              </a:r>
              <a:r>
                <a:rPr lang="en-GB" sz="32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Nekonzumiranjem</a:t>
              </a:r>
              <a:r>
                <a:rPr lang="en-GB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alkohola</a:t>
              </a:r>
              <a:r>
                <a:rPr lang="en-GB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smanjuje</a:t>
              </a:r>
              <a:r>
                <a:rPr lang="en-GB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se </a:t>
              </a:r>
              <a:r>
                <a:rPr lang="en-GB" sz="32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rizik</a:t>
              </a:r>
              <a:r>
                <a:rPr lang="en-GB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od </a:t>
              </a:r>
              <a:r>
                <a:rPr lang="en-GB" sz="32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raka</a:t>
              </a:r>
              <a:r>
                <a:rPr lang="en-GB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.</a:t>
              </a:r>
              <a:endParaRPr lang="en-GB" sz="60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70CAE8A-5392-A607-5054-D0077DDE6318}"/>
                </a:ext>
              </a:extLst>
            </p:cNvPr>
            <p:cNvSpPr/>
            <p:nvPr/>
          </p:nvSpPr>
          <p:spPr>
            <a:xfrm>
              <a:off x="439174" y="375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9B27EFB-E187-1723-E33B-E75560792D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7CA8915-E5D5-4993-87C7-CB344724FBB3}"/>
                </a:ext>
              </a:extLst>
            </p:cNvPr>
            <p:cNvGrpSpPr/>
            <p:nvPr/>
          </p:nvGrpSpPr>
          <p:grpSpPr>
            <a:xfrm>
              <a:off x="2400473" y="375565"/>
              <a:ext cx="2049983" cy="2102255"/>
              <a:chOff x="2400473" y="375565"/>
              <a:chExt cx="2049983" cy="2102255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4689072D-6CE6-37F2-D231-920DF48304B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E8F58A8F-9152-8B8B-C385-B9F9170927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  <p:sp>
            <p:nvSpPr>
              <p:cNvPr id="5" name="TextBox 7">
                <a:extLst>
                  <a:ext uri="{FF2B5EF4-FFF2-40B4-BE49-F238E27FC236}">
                    <a16:creationId xmlns:a16="http://schemas.microsoft.com/office/drawing/2014/main" id="{BC7DECD0-401C-038C-557C-34CD6E91C1D7}"/>
                  </a:ext>
                </a:extLst>
              </p:cNvPr>
              <p:cNvSpPr txBox="1"/>
              <p:nvPr/>
            </p:nvSpPr>
            <p:spPr>
              <a:xfrm>
                <a:off x="2400473" y="831265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AKO KONZUMIRATE ALKOHOL,</a:t>
                </a:r>
                <a:b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BUDITE UMJERENI</a:t>
                </a:r>
                <a:endParaRPr lang="en-GB" sz="14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  <p:grpSp>
          <p:nvGrpSpPr>
            <p:cNvPr id="17" name="Group 2">
              <a:extLst>
                <a:ext uri="{FF2B5EF4-FFF2-40B4-BE49-F238E27FC236}">
                  <a16:creationId xmlns:a16="http://schemas.microsoft.com/office/drawing/2014/main" id="{D752830D-B358-0CFB-6970-40785897563F}"/>
                </a:ext>
              </a:extLst>
            </p:cNvPr>
            <p:cNvGrpSpPr/>
            <p:nvPr/>
          </p:nvGrpSpPr>
          <p:grpSpPr>
            <a:xfrm>
              <a:off x="-10968" y="9127875"/>
              <a:ext cx="6919066" cy="943180"/>
              <a:chOff x="-10968" y="9113699"/>
              <a:chExt cx="6919066" cy="943180"/>
            </a:xfrm>
          </p:grpSpPr>
          <p:sp>
            <p:nvSpPr>
              <p:cNvPr id="18" name="Rectangle 4">
                <a:extLst>
                  <a:ext uri="{FF2B5EF4-FFF2-40B4-BE49-F238E27FC236}">
                    <a16:creationId xmlns:a16="http://schemas.microsoft.com/office/drawing/2014/main" id="{379D70E1-8E83-9A7B-1376-EC14AFF701A2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21" name="TextBox 23">
                <a:extLst>
                  <a:ext uri="{FF2B5EF4-FFF2-40B4-BE49-F238E27FC236}">
                    <a16:creationId xmlns:a16="http://schemas.microsoft.com/office/drawing/2014/main" id="{4FBA28B0-19EC-3DCE-84CC-FBECA9595D51}"/>
                  </a:ext>
                </a:extLst>
              </p:cNvPr>
              <p:cNvSpPr txBox="1"/>
              <p:nvPr/>
            </p:nvSpPr>
            <p:spPr>
              <a:xfrm>
                <a:off x="61022" y="92104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©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kampanja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inicirana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je od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strane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EONS-a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te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djeluje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u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suradnji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br>
                  <a:rPr lang="en-GB" sz="1200" b="1" dirty="0">
                    <a:solidFill>
                      <a:srgbClr val="877C63"/>
                    </a:solidFill>
                    <a:effectLst/>
                  </a:rPr>
                </a:b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sa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partnerom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, ESMO-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m.Više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informacija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možete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pronaći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na</a:t>
                </a:r>
                <a: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2" name="Group 24">
                <a:extLst>
                  <a:ext uri="{FF2B5EF4-FFF2-40B4-BE49-F238E27FC236}">
                    <a16:creationId xmlns:a16="http://schemas.microsoft.com/office/drawing/2014/main" id="{1412F260-C107-D0EB-AD98-1947A47D4008}"/>
                  </a:ext>
                </a:extLst>
              </p:cNvPr>
              <p:cNvGrpSpPr/>
              <p:nvPr/>
            </p:nvGrpSpPr>
            <p:grpSpPr>
              <a:xfrm>
                <a:off x="61022" y="917198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4" name="Ovaal 2">
                  <a:extLst>
                    <a:ext uri="{FF2B5EF4-FFF2-40B4-BE49-F238E27FC236}">
                      <a16:creationId xmlns:a16="http://schemas.microsoft.com/office/drawing/2014/main" id="{28DCD9C1-2F2F-378E-4179-15FBD052CA05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26" name="Picture 27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B60C9496-4A99-E4E6-1CF5-6A601FCC72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6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3" name="Graphic 25">
                <a:extLst>
                  <a:ext uri="{FF2B5EF4-FFF2-40B4-BE49-F238E27FC236}">
                    <a16:creationId xmlns:a16="http://schemas.microsoft.com/office/drawing/2014/main" id="{C283359E-AC4C-7816-5AD9-B186DCF9D6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82151" y="9244022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987CB61-E763-7A02-392E-DFC1D76FCB73}"/>
                </a:ext>
              </a:extLst>
            </p:cNvPr>
            <p:cNvSpPr/>
            <p:nvPr/>
          </p:nvSpPr>
          <p:spPr>
            <a:xfrm>
              <a:off x="611761" y="803331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Ovdje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umetnite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 </a:t>
              </a:r>
              <a:br>
                <a:rPr lang="en-US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vaše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organizacije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711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7C366D28-637B-8F44-632A-0E147975E8B9}"/>
              </a:ext>
            </a:extLst>
          </p:cNvPr>
          <p:cNvGrpSpPr/>
          <p:nvPr/>
        </p:nvGrpSpPr>
        <p:grpSpPr>
          <a:xfrm>
            <a:off x="-10968" y="-92148"/>
            <a:ext cx="6919066" cy="10163203"/>
            <a:chOff x="-10968" y="-92148"/>
            <a:chExt cx="6919066" cy="10163203"/>
          </a:xfrm>
        </p:grpSpPr>
        <p:pic>
          <p:nvPicPr>
            <p:cNvPr id="9" name="Picture 8" descr="A glass of water on a table&#10;&#10;Description automatically generated with low confidence">
              <a:extLst>
                <a:ext uri="{FF2B5EF4-FFF2-40B4-BE49-F238E27FC236}">
                  <a16:creationId xmlns:a16="http://schemas.microsoft.com/office/drawing/2014/main" id="{AC4B3333-6DE3-550F-3238-29E65CFEBA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03" t="16964" r="3562" b="29804"/>
            <a:stretch/>
          </p:blipFill>
          <p:spPr>
            <a:xfrm>
              <a:off x="-4101" y="-92148"/>
              <a:ext cx="6862101" cy="9998148"/>
            </a:xfrm>
            <a:prstGeom prst="rect">
              <a:avLst/>
            </a:prstGeom>
          </p:spPr>
        </p:pic>
        <p:pic>
          <p:nvPicPr>
            <p:cNvPr id="11" name="Picture 10" descr="Shape, arrow&#10;&#10;Description automatically generated">
              <a:extLst>
                <a:ext uri="{FF2B5EF4-FFF2-40B4-BE49-F238E27FC236}">
                  <a16:creationId xmlns:a16="http://schemas.microsoft.com/office/drawing/2014/main" id="{59BCD5CA-8A51-49B5-6256-B88299D89F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0" r="2565"/>
            <a:stretch/>
          </p:blipFill>
          <p:spPr>
            <a:xfrm rot="5400000">
              <a:off x="-1580114" y="1487965"/>
              <a:ext cx="10022325" cy="68621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67030" y="2924881"/>
              <a:ext cx="6402706" cy="2412663"/>
            </a:xfrm>
            <a:prstGeom prst="roundRect">
              <a:avLst>
                <a:gd name="adj" fmla="val 11379"/>
              </a:avLst>
            </a:prstGeom>
            <a:solidFill>
              <a:schemeClr val="bg1">
                <a:alpha val="72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726" y="3083371"/>
              <a:ext cx="6730279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877C63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33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Konzumiranje</a:t>
              </a:r>
              <a:r>
                <a:rPr lang="en-GB" sz="33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3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alkoholnih</a:t>
              </a:r>
              <a:r>
                <a:rPr lang="en-GB" sz="3300" b="1" dirty="0">
                  <a:solidFill>
                    <a:srgbClr val="877C63"/>
                  </a:solidFill>
                  <a:latin typeface="Calibri" panose="020F0502020204030204" pitchFamily="34" charset="0"/>
                </a:rPr>
                <a:t> </a:t>
              </a:r>
              <a:r>
                <a:rPr lang="en-GB" sz="33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proizvoda</a:t>
              </a:r>
              <a:r>
                <a:rPr lang="en-GB" sz="33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3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povezano</a:t>
              </a:r>
              <a:r>
                <a:rPr lang="en-GB" sz="33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je </a:t>
              </a:r>
              <a:r>
                <a:rPr lang="en-GB" sz="33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sa</a:t>
              </a:r>
              <a:r>
                <a:rPr lang="en-GB" sz="33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3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nastankom</a:t>
              </a:r>
              <a:r>
                <a:rPr lang="en-GB" sz="33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33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3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minimalno</a:t>
              </a:r>
              <a:r>
                <a:rPr lang="en-GB" sz="33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8 </a:t>
              </a:r>
              <a:r>
                <a:rPr lang="en-GB" sz="33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tipova</a:t>
              </a:r>
              <a:r>
                <a:rPr lang="en-GB" sz="33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3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karcinoma</a:t>
              </a:r>
              <a:endParaRPr lang="en-GB" sz="33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31279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FAE4C70F-DC1E-20DC-29D3-75560C9029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82E753D-52AB-5C88-1BE3-BAFCAD3264C1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B2C9E221-E9F0-48C7-0D19-D29B2316AEBF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D87F890A-ECBA-CE77-687D-5C3A1E36EE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DEF1EBA-8BCD-A569-74B2-46D41D95A70A}"/>
                </a:ext>
              </a:extLst>
            </p:cNvPr>
            <p:cNvGrpSpPr/>
            <p:nvPr/>
          </p:nvGrpSpPr>
          <p:grpSpPr>
            <a:xfrm>
              <a:off x="2400473" y="375565"/>
              <a:ext cx="2049983" cy="2102255"/>
              <a:chOff x="2400473" y="375565"/>
              <a:chExt cx="2049983" cy="2102255"/>
            </a:xfrm>
          </p:grpSpPr>
          <p:sp>
            <p:nvSpPr>
              <p:cNvPr id="21" name="Ovaal 41">
                <a:extLst>
                  <a:ext uri="{FF2B5EF4-FFF2-40B4-BE49-F238E27FC236}">
                    <a16:creationId xmlns:a16="http://schemas.microsoft.com/office/drawing/2014/main" id="{6E78D9E4-27E9-0E51-8051-7F6F187F3D24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2" name="Picture 21" descr="Icon&#10;&#10;Description automatically generated">
                <a:extLst>
                  <a:ext uri="{FF2B5EF4-FFF2-40B4-BE49-F238E27FC236}">
                    <a16:creationId xmlns:a16="http://schemas.microsoft.com/office/drawing/2014/main" id="{2607DB73-4F3A-15EA-B94D-9B9A2F1158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  <p:sp>
            <p:nvSpPr>
              <p:cNvPr id="23" name="TextBox 7">
                <a:extLst>
                  <a:ext uri="{FF2B5EF4-FFF2-40B4-BE49-F238E27FC236}">
                    <a16:creationId xmlns:a16="http://schemas.microsoft.com/office/drawing/2014/main" id="{373C99C6-8CD7-3494-E745-CF9254509FF0}"/>
                  </a:ext>
                </a:extLst>
              </p:cNvPr>
              <p:cNvSpPr txBox="1"/>
              <p:nvPr/>
            </p:nvSpPr>
            <p:spPr>
              <a:xfrm>
                <a:off x="2400473" y="831265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AKO KONZUMIRATE ALKOHOL,</a:t>
                </a:r>
                <a:b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BUDITE UMJERENI</a:t>
                </a:r>
                <a:endParaRPr lang="en-GB" sz="14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  <p:grpSp>
          <p:nvGrpSpPr>
            <p:cNvPr id="24" name="Group 2">
              <a:extLst>
                <a:ext uri="{FF2B5EF4-FFF2-40B4-BE49-F238E27FC236}">
                  <a16:creationId xmlns:a16="http://schemas.microsoft.com/office/drawing/2014/main" id="{C9CFC215-6676-5883-8135-1B55A2251A01}"/>
                </a:ext>
              </a:extLst>
            </p:cNvPr>
            <p:cNvGrpSpPr/>
            <p:nvPr/>
          </p:nvGrpSpPr>
          <p:grpSpPr>
            <a:xfrm>
              <a:off x="-10968" y="9127875"/>
              <a:ext cx="6919066" cy="943180"/>
              <a:chOff x="-10968" y="9113699"/>
              <a:chExt cx="6919066" cy="943180"/>
            </a:xfrm>
          </p:grpSpPr>
          <p:sp>
            <p:nvSpPr>
              <p:cNvPr id="26" name="Rectangle 4">
                <a:extLst>
                  <a:ext uri="{FF2B5EF4-FFF2-40B4-BE49-F238E27FC236}">
                    <a16:creationId xmlns:a16="http://schemas.microsoft.com/office/drawing/2014/main" id="{A48E07CA-E8D1-E9B2-79E6-13A71CCB9267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27" name="TextBox 23">
                <a:extLst>
                  <a:ext uri="{FF2B5EF4-FFF2-40B4-BE49-F238E27FC236}">
                    <a16:creationId xmlns:a16="http://schemas.microsoft.com/office/drawing/2014/main" id="{E3AF44C3-8A0D-83E5-7CF2-A11FB20568B7}"/>
                  </a:ext>
                </a:extLst>
              </p:cNvPr>
              <p:cNvSpPr txBox="1"/>
              <p:nvPr/>
            </p:nvSpPr>
            <p:spPr>
              <a:xfrm>
                <a:off x="61022" y="92104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©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kampanja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inicirana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je od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strane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EONS-a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te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djeluje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u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suradnji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br>
                  <a:rPr lang="en-GB" sz="1200" b="1" dirty="0">
                    <a:solidFill>
                      <a:srgbClr val="877C63"/>
                    </a:solidFill>
                    <a:effectLst/>
                  </a:rPr>
                </a:b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sa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partnerom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, ESMO-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m.Više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informacija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možete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pronaći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na</a:t>
                </a:r>
                <a: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8" name="Group 24">
                <a:extLst>
                  <a:ext uri="{FF2B5EF4-FFF2-40B4-BE49-F238E27FC236}">
                    <a16:creationId xmlns:a16="http://schemas.microsoft.com/office/drawing/2014/main" id="{C8BDC89E-6916-4F7C-4B12-5EBD7C736BEB}"/>
                  </a:ext>
                </a:extLst>
              </p:cNvPr>
              <p:cNvGrpSpPr/>
              <p:nvPr/>
            </p:nvGrpSpPr>
            <p:grpSpPr>
              <a:xfrm>
                <a:off x="61022" y="917198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0" name="Ovaal 2">
                  <a:extLst>
                    <a:ext uri="{FF2B5EF4-FFF2-40B4-BE49-F238E27FC236}">
                      <a16:creationId xmlns:a16="http://schemas.microsoft.com/office/drawing/2014/main" id="{CD7FB752-DAB1-707B-C6F5-1A3ADE362125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31" name="Picture 27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6783A135-E1CE-142D-661F-177F1F0F0F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6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9" name="Graphic 25">
                <a:extLst>
                  <a:ext uri="{FF2B5EF4-FFF2-40B4-BE49-F238E27FC236}">
                    <a16:creationId xmlns:a16="http://schemas.microsoft.com/office/drawing/2014/main" id="{69D9455A-AAB8-E597-85D8-F5FF3B8D88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 t="1" r="36621" b="-13923"/>
              <a:stretch/>
            </p:blipFill>
            <p:spPr>
              <a:xfrm>
                <a:off x="6082151" y="9244022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2B86A55-1E88-D0D3-AD8C-45E27E28F9A8}"/>
                </a:ext>
              </a:extLst>
            </p:cNvPr>
            <p:cNvSpPr/>
            <p:nvPr/>
          </p:nvSpPr>
          <p:spPr>
            <a:xfrm>
              <a:off x="611761" y="803331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Ovdje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umetnite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 </a:t>
              </a:r>
              <a:br>
                <a:rPr lang="en-US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vaše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organizacije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5297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E2675BFE-8458-1E5C-A162-45B79AF12C61}"/>
              </a:ext>
            </a:extLst>
          </p:cNvPr>
          <p:cNvGrpSpPr/>
          <p:nvPr/>
        </p:nvGrpSpPr>
        <p:grpSpPr>
          <a:xfrm>
            <a:off x="-890076" y="-1"/>
            <a:ext cx="7798174" cy="10071056"/>
            <a:chOff x="-890076" y="-1"/>
            <a:chExt cx="7798174" cy="1007105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69A5CC7-312B-F6A0-B405-08B7FF36C903}"/>
                </a:ext>
              </a:extLst>
            </p:cNvPr>
            <p:cNvSpPr/>
            <p:nvPr/>
          </p:nvSpPr>
          <p:spPr>
            <a:xfrm>
              <a:off x="5829" y="-1"/>
              <a:ext cx="6857999" cy="457522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DEDEDE"/>
                </a:gs>
                <a:gs pos="83000">
                  <a:srgbClr val="F3F3F3"/>
                </a:gs>
                <a:gs pos="100000">
                  <a:srgbClr val="F2F2F2"/>
                </a:gs>
              </a:gsLst>
              <a:lin ang="13500000" scaled="1"/>
              <a:tileRect/>
            </a:gradFill>
            <a:ln>
              <a:solidFill>
                <a:srgbClr val="F3F3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Abstract background of simple node and mesh">
              <a:extLst>
                <a:ext uri="{FF2B5EF4-FFF2-40B4-BE49-F238E27FC236}">
                  <a16:creationId xmlns:a16="http://schemas.microsoft.com/office/drawing/2014/main" id="{E558CEE1-0688-81D1-87D1-5E09D42656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26" t="-63370" r="-74" b="-654"/>
            <a:stretch/>
          </p:blipFill>
          <p:spPr>
            <a:xfrm flipH="1">
              <a:off x="-4101" y="1705170"/>
              <a:ext cx="6879926" cy="7428673"/>
            </a:xfrm>
            <a:prstGeom prst="rect">
              <a:avLst/>
            </a:prstGeom>
          </p:spPr>
        </p:pic>
        <p:pic>
          <p:nvPicPr>
            <p:cNvPr id="9" name="Picture 8" descr="A picture containing indoor, container, curtain, glass&#10;&#10;Description automatically generated">
              <a:extLst>
                <a:ext uri="{FF2B5EF4-FFF2-40B4-BE49-F238E27FC236}">
                  <a16:creationId xmlns:a16="http://schemas.microsoft.com/office/drawing/2014/main" id="{CC494FBA-7178-138A-9A88-006E1A7F02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4" t="26816" r="25262" b="2350"/>
            <a:stretch/>
          </p:blipFill>
          <p:spPr>
            <a:xfrm>
              <a:off x="-26027" y="-1"/>
              <a:ext cx="6871724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305288" y="2737733"/>
              <a:ext cx="4023357" cy="3946602"/>
            </a:xfrm>
            <a:prstGeom prst="roundRect">
              <a:avLst/>
            </a:prstGeom>
            <a:solidFill>
              <a:schemeClr val="bg1">
                <a:alpha val="46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890076" y="2712894"/>
              <a:ext cx="640270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Što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manje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alkohola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konzumirate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, </a:t>
              </a:r>
              <a:b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manji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rizik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imate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za </a:t>
              </a: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nastanak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karcinoma</a:t>
              </a:r>
              <a:endParaRPr lang="en-GB" sz="48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31279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C58273D-2E28-D781-C51C-355DD5D9BA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378053-E02E-74E8-A7A5-DA1D56CE2EF9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34958285-610C-3AEE-03D8-046942338ACD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9EFBBD06-6C92-76DD-06FA-899F4EE315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76B5DE7-6BF0-5930-D10F-0BDA8EEF7F42}"/>
                </a:ext>
              </a:extLst>
            </p:cNvPr>
            <p:cNvGrpSpPr/>
            <p:nvPr/>
          </p:nvGrpSpPr>
          <p:grpSpPr>
            <a:xfrm>
              <a:off x="2400473" y="375565"/>
              <a:ext cx="2049983" cy="2102255"/>
              <a:chOff x="2400473" y="375565"/>
              <a:chExt cx="2049983" cy="2102255"/>
            </a:xfrm>
          </p:grpSpPr>
          <p:sp>
            <p:nvSpPr>
              <p:cNvPr id="22" name="Ovaal 41">
                <a:extLst>
                  <a:ext uri="{FF2B5EF4-FFF2-40B4-BE49-F238E27FC236}">
                    <a16:creationId xmlns:a16="http://schemas.microsoft.com/office/drawing/2014/main" id="{39EABD92-CE49-47E5-0E55-55D5C0B3FB3C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3DE4EADC-41BB-7DD3-9DF0-C5EF1694BC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  <p:sp>
            <p:nvSpPr>
              <p:cNvPr id="24" name="TextBox 7">
                <a:extLst>
                  <a:ext uri="{FF2B5EF4-FFF2-40B4-BE49-F238E27FC236}">
                    <a16:creationId xmlns:a16="http://schemas.microsoft.com/office/drawing/2014/main" id="{743076D1-9659-75E4-EA2B-6ADDD4B4FEF7}"/>
                  </a:ext>
                </a:extLst>
              </p:cNvPr>
              <p:cNvSpPr txBox="1"/>
              <p:nvPr/>
            </p:nvSpPr>
            <p:spPr>
              <a:xfrm>
                <a:off x="2400473" y="831265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AKO KONZUMIRATE ALKOHOL,</a:t>
                </a:r>
                <a:b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BUDITE UMJERENI</a:t>
                </a:r>
                <a:endParaRPr lang="en-GB" sz="14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  <p:grpSp>
          <p:nvGrpSpPr>
            <p:cNvPr id="26" name="Group 2">
              <a:extLst>
                <a:ext uri="{FF2B5EF4-FFF2-40B4-BE49-F238E27FC236}">
                  <a16:creationId xmlns:a16="http://schemas.microsoft.com/office/drawing/2014/main" id="{A7F54DC4-5D91-A877-5F86-DADB31BBEE24}"/>
                </a:ext>
              </a:extLst>
            </p:cNvPr>
            <p:cNvGrpSpPr/>
            <p:nvPr/>
          </p:nvGrpSpPr>
          <p:grpSpPr>
            <a:xfrm>
              <a:off x="-10968" y="9127875"/>
              <a:ext cx="6919066" cy="943180"/>
              <a:chOff x="-10968" y="9113699"/>
              <a:chExt cx="6919066" cy="943180"/>
            </a:xfrm>
          </p:grpSpPr>
          <p:sp>
            <p:nvSpPr>
              <p:cNvPr id="27" name="Rectangle 4">
                <a:extLst>
                  <a:ext uri="{FF2B5EF4-FFF2-40B4-BE49-F238E27FC236}">
                    <a16:creationId xmlns:a16="http://schemas.microsoft.com/office/drawing/2014/main" id="{045ACC8C-8E9A-04F6-4727-B8338B8B2F08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28" name="TextBox 23">
                <a:extLst>
                  <a:ext uri="{FF2B5EF4-FFF2-40B4-BE49-F238E27FC236}">
                    <a16:creationId xmlns:a16="http://schemas.microsoft.com/office/drawing/2014/main" id="{6069D509-BF39-8FCC-9573-0B7AC1635DB1}"/>
                  </a:ext>
                </a:extLst>
              </p:cNvPr>
              <p:cNvSpPr txBox="1"/>
              <p:nvPr/>
            </p:nvSpPr>
            <p:spPr>
              <a:xfrm>
                <a:off x="61022" y="92104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©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kampanja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inicirana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je od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strane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EONS-a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te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djeluje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u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suradnji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br>
                  <a:rPr lang="en-GB" sz="1200" b="1" dirty="0">
                    <a:solidFill>
                      <a:srgbClr val="877C63"/>
                    </a:solidFill>
                    <a:effectLst/>
                  </a:rPr>
                </a:b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sa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partnerom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, ESMO-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m.Više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informacija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možete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pronaći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na</a:t>
                </a:r>
                <a: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9" name="Group 24">
                <a:extLst>
                  <a:ext uri="{FF2B5EF4-FFF2-40B4-BE49-F238E27FC236}">
                    <a16:creationId xmlns:a16="http://schemas.microsoft.com/office/drawing/2014/main" id="{4949C504-D118-5C78-697D-BC4EA0839C9C}"/>
                  </a:ext>
                </a:extLst>
              </p:cNvPr>
              <p:cNvGrpSpPr/>
              <p:nvPr/>
            </p:nvGrpSpPr>
            <p:grpSpPr>
              <a:xfrm>
                <a:off x="61022" y="917198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1" name="Ovaal 2">
                  <a:extLst>
                    <a:ext uri="{FF2B5EF4-FFF2-40B4-BE49-F238E27FC236}">
                      <a16:creationId xmlns:a16="http://schemas.microsoft.com/office/drawing/2014/main" id="{5CB3D211-1D92-D193-6286-2EC14FB04B4A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32" name="Picture 27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B092FF6D-EC4A-DFE0-315E-57B1CFEF4C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6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30" name="Graphic 25">
                <a:extLst>
                  <a:ext uri="{FF2B5EF4-FFF2-40B4-BE49-F238E27FC236}">
                    <a16:creationId xmlns:a16="http://schemas.microsoft.com/office/drawing/2014/main" id="{976108D9-8F6E-DD2E-1B9E-08C7BD84FF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 t="1" r="36621" b="-13923"/>
              <a:stretch/>
            </p:blipFill>
            <p:spPr>
              <a:xfrm>
                <a:off x="6082151" y="9244022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79AA19E-B1A6-1800-2D1A-ECDE9FBC3C8E}"/>
                </a:ext>
              </a:extLst>
            </p:cNvPr>
            <p:cNvSpPr/>
            <p:nvPr/>
          </p:nvSpPr>
          <p:spPr>
            <a:xfrm>
              <a:off x="611761" y="803331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Ovdje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umetnite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 </a:t>
              </a:r>
              <a:br>
                <a:rPr lang="en-US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vaše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organizacije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0978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959659BA-F004-66B9-6A29-6DC8B2326C48}"/>
              </a:ext>
            </a:extLst>
          </p:cNvPr>
          <p:cNvGrpSpPr/>
          <p:nvPr/>
        </p:nvGrpSpPr>
        <p:grpSpPr>
          <a:xfrm>
            <a:off x="-565628" y="0"/>
            <a:ext cx="7473726" cy="10071055"/>
            <a:chOff x="-565628" y="0"/>
            <a:chExt cx="7473726" cy="10071055"/>
          </a:xfrm>
        </p:grpSpPr>
        <p:pic>
          <p:nvPicPr>
            <p:cNvPr id="15" name="Picture 14" descr="Nurse holding patient's hand">
              <a:extLst>
                <a:ext uri="{FF2B5EF4-FFF2-40B4-BE49-F238E27FC236}">
                  <a16:creationId xmlns:a16="http://schemas.microsoft.com/office/drawing/2014/main" id="{7BA876DA-DA32-B83B-3193-9B63ECB44E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30" t="829" r="30627"/>
            <a:stretch/>
          </p:blipFill>
          <p:spPr>
            <a:xfrm>
              <a:off x="-4101" y="0"/>
              <a:ext cx="6879926" cy="9125947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71500" y="4577929"/>
              <a:ext cx="4057146" cy="4181630"/>
            </a:xfrm>
            <a:prstGeom prst="roundRect">
              <a:avLst/>
            </a:prstGeom>
            <a:solidFill>
              <a:schemeClr val="bg1">
                <a:alpha val="79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565628" y="4654696"/>
              <a:ext cx="5731401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Upitajte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svoju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medicinsku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sestru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ili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drugog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zdravstvenog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djelatnika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za </a:t>
              </a: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podršku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.</a:t>
              </a:r>
              <a:endParaRPr lang="en-GB" sz="48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D5B6168C-C5FD-D3EB-E6DA-5A5DBEFF5D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AEBF94F-AF87-21CE-E786-9B657A9DEAEF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EC25606C-326F-D9A4-0E45-48841793A3CB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41159505-7C7F-88E7-6DF8-E09AF0FE43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EFA1396-F4F8-FFFB-E990-F5FF5F04A509}"/>
                </a:ext>
              </a:extLst>
            </p:cNvPr>
            <p:cNvGrpSpPr/>
            <p:nvPr/>
          </p:nvGrpSpPr>
          <p:grpSpPr>
            <a:xfrm>
              <a:off x="2400473" y="375565"/>
              <a:ext cx="2049983" cy="2102255"/>
              <a:chOff x="2400473" y="375565"/>
              <a:chExt cx="2049983" cy="2102255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61355F99-3517-ED8D-DD90-ABC8206A0583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1" name="Picture 20" descr="Icon&#10;&#10;Description automatically generated">
                <a:extLst>
                  <a:ext uri="{FF2B5EF4-FFF2-40B4-BE49-F238E27FC236}">
                    <a16:creationId xmlns:a16="http://schemas.microsoft.com/office/drawing/2014/main" id="{8E397E20-D004-85F6-8AEF-5A83531B3E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  <p:sp>
            <p:nvSpPr>
              <p:cNvPr id="22" name="TextBox 7">
                <a:extLst>
                  <a:ext uri="{FF2B5EF4-FFF2-40B4-BE49-F238E27FC236}">
                    <a16:creationId xmlns:a16="http://schemas.microsoft.com/office/drawing/2014/main" id="{6E02C970-4F97-136F-6D61-2EBEC3120CE3}"/>
                  </a:ext>
                </a:extLst>
              </p:cNvPr>
              <p:cNvSpPr txBox="1"/>
              <p:nvPr/>
            </p:nvSpPr>
            <p:spPr>
              <a:xfrm>
                <a:off x="2400473" y="831265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AKO KONZUMIRATE ALKOHOL,</a:t>
                </a:r>
                <a:b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BUDITE UMJERENI</a:t>
                </a:r>
                <a:endParaRPr lang="en-GB" sz="14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  <p:grpSp>
          <p:nvGrpSpPr>
            <p:cNvPr id="23" name="Group 2">
              <a:extLst>
                <a:ext uri="{FF2B5EF4-FFF2-40B4-BE49-F238E27FC236}">
                  <a16:creationId xmlns:a16="http://schemas.microsoft.com/office/drawing/2014/main" id="{390238BA-5FE6-0228-326B-B11456F6D25E}"/>
                </a:ext>
              </a:extLst>
            </p:cNvPr>
            <p:cNvGrpSpPr/>
            <p:nvPr/>
          </p:nvGrpSpPr>
          <p:grpSpPr>
            <a:xfrm>
              <a:off x="-10968" y="9127875"/>
              <a:ext cx="6919066" cy="943180"/>
              <a:chOff x="-10968" y="9113699"/>
              <a:chExt cx="6919066" cy="943180"/>
            </a:xfrm>
          </p:grpSpPr>
          <p:sp>
            <p:nvSpPr>
              <p:cNvPr id="24" name="Rectangle 4">
                <a:extLst>
                  <a:ext uri="{FF2B5EF4-FFF2-40B4-BE49-F238E27FC236}">
                    <a16:creationId xmlns:a16="http://schemas.microsoft.com/office/drawing/2014/main" id="{EA7FCCC6-BB47-F367-C7C6-6D645F80CC01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26" name="TextBox 23">
                <a:extLst>
                  <a:ext uri="{FF2B5EF4-FFF2-40B4-BE49-F238E27FC236}">
                    <a16:creationId xmlns:a16="http://schemas.microsoft.com/office/drawing/2014/main" id="{EF069AE9-2892-3A24-18F2-32713AA847A0}"/>
                  </a:ext>
                </a:extLst>
              </p:cNvPr>
              <p:cNvSpPr txBox="1"/>
              <p:nvPr/>
            </p:nvSpPr>
            <p:spPr>
              <a:xfrm>
                <a:off x="61022" y="92104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©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kampanja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inicirana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je od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strane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EONS-a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te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djeluje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u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suradnji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br>
                  <a:rPr lang="en-GB" sz="1200" b="1" dirty="0">
                    <a:solidFill>
                      <a:srgbClr val="877C63"/>
                    </a:solidFill>
                    <a:effectLst/>
                  </a:rPr>
                </a:b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sa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partnerom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, ESMO-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m.Više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informacija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možete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pronaći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na</a:t>
                </a:r>
                <a: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7" name="Group 24">
                <a:extLst>
                  <a:ext uri="{FF2B5EF4-FFF2-40B4-BE49-F238E27FC236}">
                    <a16:creationId xmlns:a16="http://schemas.microsoft.com/office/drawing/2014/main" id="{5E0421A1-00F8-314C-83B0-64248CA2FB5F}"/>
                  </a:ext>
                </a:extLst>
              </p:cNvPr>
              <p:cNvGrpSpPr/>
              <p:nvPr/>
            </p:nvGrpSpPr>
            <p:grpSpPr>
              <a:xfrm>
                <a:off x="61022" y="917198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9" name="Ovaal 2">
                  <a:extLst>
                    <a:ext uri="{FF2B5EF4-FFF2-40B4-BE49-F238E27FC236}">
                      <a16:creationId xmlns:a16="http://schemas.microsoft.com/office/drawing/2014/main" id="{4351E99D-3191-2519-C4B6-D8DE9D025007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30" name="Picture 27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6B2B0C9A-9736-79AD-EA37-8F7EC84FE1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6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8" name="Graphic 25">
                <a:extLst>
                  <a:ext uri="{FF2B5EF4-FFF2-40B4-BE49-F238E27FC236}">
                    <a16:creationId xmlns:a16="http://schemas.microsoft.com/office/drawing/2014/main" id="{3650A9F1-B9C5-9DB4-ACC2-16EF887472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82151" y="9244022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1069D9A-421A-3BF0-9606-6E48D5D7B0A8}"/>
                </a:ext>
              </a:extLst>
            </p:cNvPr>
            <p:cNvSpPr/>
            <p:nvPr/>
          </p:nvSpPr>
          <p:spPr>
            <a:xfrm>
              <a:off x="611761" y="803331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Ovdje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umetnite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 </a:t>
              </a:r>
              <a:br>
                <a:rPr lang="en-US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vaše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organizacije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0668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A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B36E802C-5B61-FDB5-B20D-78E25BEC9F60}"/>
              </a:ext>
            </a:extLst>
          </p:cNvPr>
          <p:cNvGrpSpPr/>
          <p:nvPr/>
        </p:nvGrpSpPr>
        <p:grpSpPr>
          <a:xfrm>
            <a:off x="-10968" y="153870"/>
            <a:ext cx="6919066" cy="9917185"/>
            <a:chOff x="-10968" y="153870"/>
            <a:chExt cx="6919066" cy="9917185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494B86EF-B186-4B6B-88ED-83589B6946DC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DE73569-89E4-253B-3DB0-71163F4074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85B69A4-3EA8-7659-C0B8-D7553D54DB80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3" name="Ovaal 41">
                <a:extLst>
                  <a:ext uri="{FF2B5EF4-FFF2-40B4-BE49-F238E27FC236}">
                    <a16:creationId xmlns:a16="http://schemas.microsoft.com/office/drawing/2014/main" id="{E408ED14-35F9-F8F0-56CC-96579D3FA58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5" name="Picture 4" descr="Icon&#10;&#10;Description automatically generated">
                <a:extLst>
                  <a:ext uri="{FF2B5EF4-FFF2-40B4-BE49-F238E27FC236}">
                    <a16:creationId xmlns:a16="http://schemas.microsoft.com/office/drawing/2014/main" id="{D807BF64-89EA-98AA-E586-38627A9955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CFA9BEF-1EBE-E649-E567-400C7F3BFEF8}"/>
                </a:ext>
              </a:extLst>
            </p:cNvPr>
            <p:cNvGrpSpPr/>
            <p:nvPr/>
          </p:nvGrpSpPr>
          <p:grpSpPr>
            <a:xfrm>
              <a:off x="2400473" y="375565"/>
              <a:ext cx="2049983" cy="2102255"/>
              <a:chOff x="2400473" y="375565"/>
              <a:chExt cx="2049983" cy="2102255"/>
            </a:xfrm>
          </p:grpSpPr>
          <p:sp>
            <p:nvSpPr>
              <p:cNvPr id="16" name="Ovaal 41">
                <a:extLst>
                  <a:ext uri="{FF2B5EF4-FFF2-40B4-BE49-F238E27FC236}">
                    <a16:creationId xmlns:a16="http://schemas.microsoft.com/office/drawing/2014/main" id="{AAEA4FEF-A1D5-59F9-888C-A4E1BF3E6F7D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17" name="Picture 16" descr="Icon&#10;&#10;Description automatically generated">
                <a:extLst>
                  <a:ext uri="{FF2B5EF4-FFF2-40B4-BE49-F238E27FC236}">
                    <a16:creationId xmlns:a16="http://schemas.microsoft.com/office/drawing/2014/main" id="{50494CDE-BF6C-E471-48DA-57166022B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  <p:sp>
            <p:nvSpPr>
              <p:cNvPr id="18" name="TextBox 7">
                <a:extLst>
                  <a:ext uri="{FF2B5EF4-FFF2-40B4-BE49-F238E27FC236}">
                    <a16:creationId xmlns:a16="http://schemas.microsoft.com/office/drawing/2014/main" id="{F3944E48-47B1-43B5-F6FD-488564CF6E14}"/>
                  </a:ext>
                </a:extLst>
              </p:cNvPr>
              <p:cNvSpPr txBox="1"/>
              <p:nvPr/>
            </p:nvSpPr>
            <p:spPr>
              <a:xfrm>
                <a:off x="2400473" y="831265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AKO KONZUMIRATE ALKOHOL,</a:t>
                </a:r>
                <a:b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BUDITE UMJERENI</a:t>
                </a:r>
                <a:endParaRPr lang="en-GB" sz="14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  <p:grpSp>
          <p:nvGrpSpPr>
            <p:cNvPr id="21" name="Group 2">
              <a:extLst>
                <a:ext uri="{FF2B5EF4-FFF2-40B4-BE49-F238E27FC236}">
                  <a16:creationId xmlns:a16="http://schemas.microsoft.com/office/drawing/2014/main" id="{567CB24E-FE66-463F-250F-3F0C98047182}"/>
                </a:ext>
              </a:extLst>
            </p:cNvPr>
            <p:cNvGrpSpPr/>
            <p:nvPr/>
          </p:nvGrpSpPr>
          <p:grpSpPr>
            <a:xfrm>
              <a:off x="-10968" y="9127875"/>
              <a:ext cx="6919066" cy="943180"/>
              <a:chOff x="-10968" y="9113699"/>
              <a:chExt cx="6919066" cy="943180"/>
            </a:xfrm>
          </p:grpSpPr>
          <p:sp>
            <p:nvSpPr>
              <p:cNvPr id="22" name="Rectangle 4">
                <a:extLst>
                  <a:ext uri="{FF2B5EF4-FFF2-40B4-BE49-F238E27FC236}">
                    <a16:creationId xmlns:a16="http://schemas.microsoft.com/office/drawing/2014/main" id="{F441EF98-3FED-01D1-A1A0-64A4368911E9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23" name="TextBox 23">
                <a:extLst>
                  <a:ext uri="{FF2B5EF4-FFF2-40B4-BE49-F238E27FC236}">
                    <a16:creationId xmlns:a16="http://schemas.microsoft.com/office/drawing/2014/main" id="{0BBB6F41-A24C-42FB-4ED0-F4AF3DB1B5E2}"/>
                  </a:ext>
                </a:extLst>
              </p:cNvPr>
              <p:cNvSpPr txBox="1"/>
              <p:nvPr/>
            </p:nvSpPr>
            <p:spPr>
              <a:xfrm>
                <a:off x="61022" y="92104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©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kampanja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inicirana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je od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strane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EONS-a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te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djeluje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u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suradnji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br>
                  <a:rPr lang="en-GB" sz="1200" b="1" dirty="0">
                    <a:solidFill>
                      <a:srgbClr val="877C63"/>
                    </a:solidFill>
                    <a:effectLst/>
                  </a:rPr>
                </a:b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sa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partnerom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, ESMO-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m.Više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informacija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možete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pronaći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na</a:t>
                </a:r>
                <a: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4" name="Group 24">
                <a:extLst>
                  <a:ext uri="{FF2B5EF4-FFF2-40B4-BE49-F238E27FC236}">
                    <a16:creationId xmlns:a16="http://schemas.microsoft.com/office/drawing/2014/main" id="{D193DBEB-477C-CBE3-1491-905098B4C386}"/>
                  </a:ext>
                </a:extLst>
              </p:cNvPr>
              <p:cNvGrpSpPr/>
              <p:nvPr/>
            </p:nvGrpSpPr>
            <p:grpSpPr>
              <a:xfrm>
                <a:off x="61022" y="917198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6" name="Ovaal 2">
                  <a:extLst>
                    <a:ext uri="{FF2B5EF4-FFF2-40B4-BE49-F238E27FC236}">
                      <a16:creationId xmlns:a16="http://schemas.microsoft.com/office/drawing/2014/main" id="{4978B511-337C-5148-2B93-7CE31D55FCD4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27" name="Picture 27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8FA025A8-0EC2-1BA7-0BE1-8C9CBCC346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6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5" name="Graphic 25">
                <a:extLst>
                  <a:ext uri="{FF2B5EF4-FFF2-40B4-BE49-F238E27FC236}">
                    <a16:creationId xmlns:a16="http://schemas.microsoft.com/office/drawing/2014/main" id="{AD3ADA80-03A6-9771-AEC9-12A7350BF3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082151" y="9244022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29" name="TextBox 57">
              <a:extLst>
                <a:ext uri="{FF2B5EF4-FFF2-40B4-BE49-F238E27FC236}">
                  <a16:creationId xmlns:a16="http://schemas.microsoft.com/office/drawing/2014/main" id="{606AC552-F321-AF33-CB48-3AD2854C0041}"/>
                </a:ext>
              </a:extLst>
            </p:cNvPr>
            <p:cNvSpPr txBox="1"/>
            <p:nvPr/>
          </p:nvSpPr>
          <p:spPr>
            <a:xfrm>
              <a:off x="150659" y="4784714"/>
              <a:ext cx="658641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 err="1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Poruke</a:t>
              </a:r>
              <a:r>
                <a:rPr lang="en-GB" sz="3200" b="1" dirty="0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en-GB" sz="3200" b="1" dirty="0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3200" b="1" dirty="0" err="1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za</a:t>
              </a:r>
              <a:r>
                <a:rPr lang="en-GB" sz="3200" b="1" dirty="0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dirty="0" err="1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zdravstvene</a:t>
              </a:r>
              <a:r>
                <a:rPr lang="en-GB" sz="3200" b="1" dirty="0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dirty="0" err="1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stručnjake</a:t>
              </a:r>
              <a:endParaRPr lang="en-GB" sz="3200" b="1" dirty="0">
                <a:solidFill>
                  <a:srgbClr val="877C6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GB" sz="3200" b="1" dirty="0">
                <a:solidFill>
                  <a:srgbClr val="877C6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5640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29E2A2D4-54D2-F7E4-E162-D755D2C53572}"/>
              </a:ext>
            </a:extLst>
          </p:cNvPr>
          <p:cNvGrpSpPr/>
          <p:nvPr/>
        </p:nvGrpSpPr>
        <p:grpSpPr>
          <a:xfrm>
            <a:off x="-113414" y="0"/>
            <a:ext cx="7021512" cy="10071055"/>
            <a:chOff x="-113414" y="0"/>
            <a:chExt cx="7021512" cy="10071055"/>
          </a:xfrm>
        </p:grpSpPr>
        <p:pic>
          <p:nvPicPr>
            <p:cNvPr id="23" name="Picture 22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8B8CB515-FEC8-4656-9BC7-2A8F10714E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73" t="2233" r="-1" b="1359"/>
            <a:stretch/>
          </p:blipFill>
          <p:spPr>
            <a:xfrm>
              <a:off x="-113414" y="0"/>
              <a:ext cx="6953588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762427" y="3384607"/>
              <a:ext cx="5345140" cy="3994388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9106" y="3672895"/>
              <a:ext cx="575178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40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Uvijek</a:t>
              </a:r>
              <a:r>
                <a:rPr lang="en-GB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pristupite</a:t>
              </a:r>
              <a:r>
                <a:rPr lang="en-GB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pacijentu</a:t>
              </a:r>
              <a:r>
                <a:rPr lang="en-GB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vezano</a:t>
              </a:r>
              <a:r>
                <a:rPr lang="en-GB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40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uz</a:t>
              </a:r>
              <a:r>
                <a:rPr lang="en-GB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informacije</a:t>
              </a:r>
              <a:r>
                <a:rPr lang="en-GB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o </a:t>
              </a:r>
              <a:r>
                <a:rPr lang="en-GB" sz="40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konzumaciji</a:t>
              </a:r>
              <a:r>
                <a:rPr lang="en-GB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40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alkoholnih</a:t>
              </a:r>
              <a:r>
                <a:rPr lang="en-GB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proizvoda</a:t>
              </a:r>
              <a:endParaRPr lang="en-GB" sz="24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2A0147C-F24F-6F13-ABE1-F5581667435A}"/>
                </a:ext>
              </a:extLst>
            </p:cNvPr>
            <p:cNvSpPr/>
            <p:nvPr/>
          </p:nvSpPr>
          <p:spPr>
            <a:xfrm>
              <a:off x="431279" y="375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B4B24AD-D99F-76D7-5B9B-1F892E400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922C351-74D3-D303-A541-3587BE0AA5D5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C93BFFB3-8FD4-03A5-E976-E5118F64E97C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6BCC474F-C6C7-F572-3EFF-704F48BFD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1D54CD3-B25E-009F-9EDE-41A66AF82AB9}"/>
                </a:ext>
              </a:extLst>
            </p:cNvPr>
            <p:cNvGrpSpPr/>
            <p:nvPr/>
          </p:nvGrpSpPr>
          <p:grpSpPr>
            <a:xfrm>
              <a:off x="2400473" y="375565"/>
              <a:ext cx="2049983" cy="2102255"/>
              <a:chOff x="2400473" y="375565"/>
              <a:chExt cx="2049983" cy="2102255"/>
            </a:xfrm>
          </p:grpSpPr>
          <p:sp>
            <p:nvSpPr>
              <p:cNvPr id="17" name="Ovaal 41">
                <a:extLst>
                  <a:ext uri="{FF2B5EF4-FFF2-40B4-BE49-F238E27FC236}">
                    <a16:creationId xmlns:a16="http://schemas.microsoft.com/office/drawing/2014/main" id="{16A73D44-3EEA-92F7-F09C-76F055445C37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18" name="Picture 17" descr="Icon&#10;&#10;Description automatically generated">
                <a:extLst>
                  <a:ext uri="{FF2B5EF4-FFF2-40B4-BE49-F238E27FC236}">
                    <a16:creationId xmlns:a16="http://schemas.microsoft.com/office/drawing/2014/main" id="{D5CCCB61-1960-494C-BB07-2319E321E6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  <p:sp>
            <p:nvSpPr>
              <p:cNvPr id="21" name="TextBox 7">
                <a:extLst>
                  <a:ext uri="{FF2B5EF4-FFF2-40B4-BE49-F238E27FC236}">
                    <a16:creationId xmlns:a16="http://schemas.microsoft.com/office/drawing/2014/main" id="{4E8AED10-B511-9DEA-4429-DC45D6CCE110}"/>
                  </a:ext>
                </a:extLst>
              </p:cNvPr>
              <p:cNvSpPr txBox="1"/>
              <p:nvPr/>
            </p:nvSpPr>
            <p:spPr>
              <a:xfrm>
                <a:off x="2400473" y="831265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AKO KONZUMIRATE ALKOHOL,</a:t>
                </a:r>
                <a:b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BUDITE UMJERENI</a:t>
                </a:r>
                <a:endParaRPr lang="en-GB" sz="14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  <p:grpSp>
          <p:nvGrpSpPr>
            <p:cNvPr id="22" name="Group 2">
              <a:extLst>
                <a:ext uri="{FF2B5EF4-FFF2-40B4-BE49-F238E27FC236}">
                  <a16:creationId xmlns:a16="http://schemas.microsoft.com/office/drawing/2014/main" id="{50F31101-6691-953B-5AA1-8AC691CDA88C}"/>
                </a:ext>
              </a:extLst>
            </p:cNvPr>
            <p:cNvGrpSpPr/>
            <p:nvPr/>
          </p:nvGrpSpPr>
          <p:grpSpPr>
            <a:xfrm>
              <a:off x="-10968" y="9127875"/>
              <a:ext cx="6919066" cy="943180"/>
              <a:chOff x="-10968" y="9113699"/>
              <a:chExt cx="6919066" cy="943180"/>
            </a:xfrm>
          </p:grpSpPr>
          <p:sp>
            <p:nvSpPr>
              <p:cNvPr id="24" name="Rectangle 4">
                <a:extLst>
                  <a:ext uri="{FF2B5EF4-FFF2-40B4-BE49-F238E27FC236}">
                    <a16:creationId xmlns:a16="http://schemas.microsoft.com/office/drawing/2014/main" id="{A4DAB235-38C0-82E2-A4F4-7CB5D9024326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26" name="TextBox 23">
                <a:extLst>
                  <a:ext uri="{FF2B5EF4-FFF2-40B4-BE49-F238E27FC236}">
                    <a16:creationId xmlns:a16="http://schemas.microsoft.com/office/drawing/2014/main" id="{1A228817-1E01-5384-F70A-6AB20A21D58B}"/>
                  </a:ext>
                </a:extLst>
              </p:cNvPr>
              <p:cNvSpPr txBox="1"/>
              <p:nvPr/>
            </p:nvSpPr>
            <p:spPr>
              <a:xfrm>
                <a:off x="61022" y="92104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©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kampanja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inicirana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je od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strane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EONS-a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te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djeluje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u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suradnji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br>
                  <a:rPr lang="en-GB" sz="1200" b="1" dirty="0">
                    <a:solidFill>
                      <a:srgbClr val="877C63"/>
                    </a:solidFill>
                    <a:effectLst/>
                  </a:rPr>
                </a:b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sa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partnerom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, ESMO-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m.Više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informacija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možete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pronaći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na</a:t>
                </a:r>
                <a: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7" name="Group 24">
                <a:extLst>
                  <a:ext uri="{FF2B5EF4-FFF2-40B4-BE49-F238E27FC236}">
                    <a16:creationId xmlns:a16="http://schemas.microsoft.com/office/drawing/2014/main" id="{2A3545E3-A61F-4E03-6FC7-CA29CEF4EDFF}"/>
                  </a:ext>
                </a:extLst>
              </p:cNvPr>
              <p:cNvGrpSpPr/>
              <p:nvPr/>
            </p:nvGrpSpPr>
            <p:grpSpPr>
              <a:xfrm>
                <a:off x="61022" y="917198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9" name="Ovaal 2">
                  <a:extLst>
                    <a:ext uri="{FF2B5EF4-FFF2-40B4-BE49-F238E27FC236}">
                      <a16:creationId xmlns:a16="http://schemas.microsoft.com/office/drawing/2014/main" id="{F58D0879-41FD-5687-F092-86DA138162D8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30" name="Picture 27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9059FCDA-79AE-15DB-A38B-AE9F794C1F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6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8" name="Graphic 25">
                <a:extLst>
                  <a:ext uri="{FF2B5EF4-FFF2-40B4-BE49-F238E27FC236}">
                    <a16:creationId xmlns:a16="http://schemas.microsoft.com/office/drawing/2014/main" id="{9AD225CB-484E-21F1-9D48-C3C3D1E4E9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82151" y="9244022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A162825-C1CA-CAA2-74E5-CCE0D3FA5027}"/>
                </a:ext>
              </a:extLst>
            </p:cNvPr>
            <p:cNvSpPr/>
            <p:nvPr/>
          </p:nvSpPr>
          <p:spPr>
            <a:xfrm>
              <a:off x="611761" y="803331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Ovdje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umetnite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 </a:t>
              </a:r>
              <a:br>
                <a:rPr lang="en-US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vaše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organizacije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6952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076DAE22-6BE5-3FB4-DF1A-A39C95B97FB6}"/>
              </a:ext>
            </a:extLst>
          </p:cNvPr>
          <p:cNvGrpSpPr/>
          <p:nvPr/>
        </p:nvGrpSpPr>
        <p:grpSpPr>
          <a:xfrm>
            <a:off x="-10968" y="0"/>
            <a:ext cx="6919066" cy="10071055"/>
            <a:chOff x="-10968" y="0"/>
            <a:chExt cx="6919066" cy="10071055"/>
          </a:xfrm>
        </p:grpSpPr>
        <p:pic>
          <p:nvPicPr>
            <p:cNvPr id="12" name="Picture 11" descr="A picture containing person, indoor&#10;&#10;Description automatically generated">
              <a:extLst>
                <a:ext uri="{FF2B5EF4-FFF2-40B4-BE49-F238E27FC236}">
                  <a16:creationId xmlns:a16="http://schemas.microsoft.com/office/drawing/2014/main" id="{8802ACF2-5886-AFAC-F668-5A7C164CDA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49" b="1795"/>
            <a:stretch/>
          </p:blipFill>
          <p:spPr>
            <a:xfrm>
              <a:off x="-1" y="0"/>
              <a:ext cx="6870405" cy="9930176"/>
            </a:xfrm>
            <a:prstGeom prst="rect">
              <a:avLst/>
            </a:prstGeom>
          </p:spPr>
        </p:pic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63CD941-2679-B156-7E9A-60AA69670CD9}"/>
                </a:ext>
              </a:extLst>
            </p:cNvPr>
            <p:cNvGrpSpPr/>
            <p:nvPr/>
          </p:nvGrpSpPr>
          <p:grpSpPr>
            <a:xfrm>
              <a:off x="1193694" y="5594258"/>
              <a:ext cx="4068322" cy="3166969"/>
              <a:chOff x="833314" y="3156081"/>
              <a:chExt cx="5539617" cy="3261989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DE322BCE-0271-4C8E-9878-A7CF42C7A47B}"/>
                  </a:ext>
                </a:extLst>
              </p:cNvPr>
              <p:cNvSpPr/>
              <p:nvPr/>
            </p:nvSpPr>
            <p:spPr>
              <a:xfrm>
                <a:off x="833314" y="3156081"/>
                <a:ext cx="5539617" cy="3261989"/>
              </a:xfrm>
              <a:prstGeom prst="roundRect">
                <a:avLst/>
              </a:prstGeom>
              <a:solidFill>
                <a:schemeClr val="bg1">
                  <a:alpha val="71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Text Box 2">
                <a:extLst>
                  <a:ext uri="{FF2B5EF4-FFF2-40B4-BE49-F238E27FC236}">
                    <a16:creationId xmlns:a16="http://schemas.microsoft.com/office/drawing/2014/main" id="{1390292E-CF4A-4AAE-B8F3-6810A56F22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3314" y="3223562"/>
                <a:ext cx="5539617" cy="1466835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R="0" lvl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r>
                  <a:rPr lang="en-GB" sz="3300" b="1" dirty="0" err="1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Ponudite</a:t>
                </a:r>
                <a:r>
                  <a:rPr lang="en-GB" sz="3300" b="1" dirty="0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GB" sz="3300" b="1" dirty="0" err="1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savjet</a:t>
                </a:r>
                <a:r>
                  <a:rPr lang="en-GB" sz="3300" b="1" dirty="0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, </a:t>
                </a:r>
                <a:r>
                  <a:rPr lang="en-GB" sz="3300" b="1" dirty="0" err="1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podršku</a:t>
                </a:r>
                <a:r>
                  <a:rPr lang="en-GB" sz="3300" b="1" dirty="0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br>
                  <a:rPr lang="en-GB" sz="3300" b="1" dirty="0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</a:br>
                <a:r>
                  <a:rPr lang="en-GB" sz="3300" b="1" dirty="0" err="1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i</a:t>
                </a:r>
                <a:r>
                  <a:rPr lang="en-GB" sz="3300" b="1" dirty="0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GB" sz="3300" b="1" dirty="0" err="1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kontinuirano</a:t>
                </a:r>
                <a:r>
                  <a:rPr lang="en-GB" sz="3300" b="1" dirty="0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GB" sz="3300" b="1" dirty="0" err="1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praćenje</a:t>
                </a:r>
                <a:r>
                  <a:rPr lang="en-GB" sz="3300" b="1" dirty="0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br>
                  <a:rPr lang="en-GB" sz="3300" b="1" dirty="0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</a:br>
                <a:r>
                  <a:rPr lang="en-GB" sz="3300" b="1" dirty="0" err="1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pacijentovog</a:t>
                </a:r>
                <a:r>
                  <a:rPr lang="en-GB" sz="3300" b="1" dirty="0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GB" sz="3300" b="1" dirty="0" err="1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stanja</a:t>
                </a:r>
                <a:endParaRPr lang="en-GB" sz="3300" b="1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732A7D6-4418-4D73-8FF1-BC263DF6FB10}"/>
                </a:ext>
              </a:extLst>
            </p:cNvPr>
            <p:cNvGrpSpPr/>
            <p:nvPr/>
          </p:nvGrpSpPr>
          <p:grpSpPr>
            <a:xfrm>
              <a:off x="433928" y="382065"/>
              <a:ext cx="1792224" cy="1792224"/>
              <a:chOff x="1433852" y="1700836"/>
              <a:chExt cx="2823923" cy="2823924"/>
            </a:xfrm>
          </p:grpSpPr>
          <p:sp>
            <p:nvSpPr>
              <p:cNvPr id="30" name="Ovaal 2">
                <a:extLst>
                  <a:ext uri="{FF2B5EF4-FFF2-40B4-BE49-F238E27FC236}">
                    <a16:creationId xmlns:a16="http://schemas.microsoft.com/office/drawing/2014/main" id="{72B3D861-DE96-44B4-A2B1-1A48D27B27D8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1" name="Picture 30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33CF413F-ED04-4D80-B3F3-2957C14029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3A41ACC-DCC3-0F59-1C36-4BDAC7C29B2B}"/>
                </a:ext>
              </a:extLst>
            </p:cNvPr>
            <p:cNvSpPr/>
            <p:nvPr/>
          </p:nvSpPr>
          <p:spPr>
            <a:xfrm>
              <a:off x="439174" y="408429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A1C431A-D95B-D031-3E4E-FB66F8A03C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595C4A9-D919-DC0E-0977-66489F947EF6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4CEA05DB-4471-E53A-A9E1-FB97093D4406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569502AA-9015-3F53-F7E0-8AB7BA5A30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8D907E8-4AB9-4202-AEEA-B1D545510D96}"/>
                </a:ext>
              </a:extLst>
            </p:cNvPr>
            <p:cNvGrpSpPr/>
            <p:nvPr/>
          </p:nvGrpSpPr>
          <p:grpSpPr>
            <a:xfrm>
              <a:off x="2400473" y="375565"/>
              <a:ext cx="2049983" cy="2102255"/>
              <a:chOff x="2400473" y="375565"/>
              <a:chExt cx="2049983" cy="2102255"/>
            </a:xfrm>
          </p:grpSpPr>
          <p:sp>
            <p:nvSpPr>
              <p:cNvPr id="21" name="Ovaal 41">
                <a:extLst>
                  <a:ext uri="{FF2B5EF4-FFF2-40B4-BE49-F238E27FC236}">
                    <a16:creationId xmlns:a16="http://schemas.microsoft.com/office/drawing/2014/main" id="{E81CECF3-8E58-4DAB-36DE-56A595D889FF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2" name="Picture 21" descr="Icon&#10;&#10;Description automatically generated">
                <a:extLst>
                  <a:ext uri="{FF2B5EF4-FFF2-40B4-BE49-F238E27FC236}">
                    <a16:creationId xmlns:a16="http://schemas.microsoft.com/office/drawing/2014/main" id="{76CF53B7-54BE-1DE2-FBF7-07D3043425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  <p:sp>
            <p:nvSpPr>
              <p:cNvPr id="23" name="TextBox 7">
                <a:extLst>
                  <a:ext uri="{FF2B5EF4-FFF2-40B4-BE49-F238E27FC236}">
                    <a16:creationId xmlns:a16="http://schemas.microsoft.com/office/drawing/2014/main" id="{48D31BE5-8E04-2D15-9F84-120837CAC5C6}"/>
                  </a:ext>
                </a:extLst>
              </p:cNvPr>
              <p:cNvSpPr txBox="1"/>
              <p:nvPr/>
            </p:nvSpPr>
            <p:spPr>
              <a:xfrm>
                <a:off x="2400473" y="831265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AKO KONZUMIRATE ALKOHOL,</a:t>
                </a:r>
                <a:b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BUDITE UMJERENI</a:t>
                </a:r>
                <a:endParaRPr lang="en-GB" sz="14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  <p:grpSp>
          <p:nvGrpSpPr>
            <p:cNvPr id="24" name="Group 2">
              <a:extLst>
                <a:ext uri="{FF2B5EF4-FFF2-40B4-BE49-F238E27FC236}">
                  <a16:creationId xmlns:a16="http://schemas.microsoft.com/office/drawing/2014/main" id="{179F10B8-B692-7DED-3F14-48C4CF4B996C}"/>
                </a:ext>
              </a:extLst>
            </p:cNvPr>
            <p:cNvGrpSpPr/>
            <p:nvPr/>
          </p:nvGrpSpPr>
          <p:grpSpPr>
            <a:xfrm>
              <a:off x="-10968" y="9127875"/>
              <a:ext cx="6919066" cy="943180"/>
              <a:chOff x="-10968" y="9113699"/>
              <a:chExt cx="6919066" cy="943180"/>
            </a:xfrm>
          </p:grpSpPr>
          <p:sp>
            <p:nvSpPr>
              <p:cNvPr id="26" name="Rectangle 4">
                <a:extLst>
                  <a:ext uri="{FF2B5EF4-FFF2-40B4-BE49-F238E27FC236}">
                    <a16:creationId xmlns:a16="http://schemas.microsoft.com/office/drawing/2014/main" id="{4E2906CF-44E3-80F0-1546-2D9E58854BC9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27" name="TextBox 23">
                <a:extLst>
                  <a:ext uri="{FF2B5EF4-FFF2-40B4-BE49-F238E27FC236}">
                    <a16:creationId xmlns:a16="http://schemas.microsoft.com/office/drawing/2014/main" id="{5413FF6D-1D60-2878-1E60-19AB47B33DC4}"/>
                  </a:ext>
                </a:extLst>
              </p:cNvPr>
              <p:cNvSpPr txBox="1"/>
              <p:nvPr/>
            </p:nvSpPr>
            <p:spPr>
              <a:xfrm>
                <a:off x="61022" y="92104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©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kampanja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inicirana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je od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strane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EONS-a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te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djeluje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u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suradnji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br>
                  <a:rPr lang="en-GB" sz="1200" b="1" dirty="0">
                    <a:solidFill>
                      <a:srgbClr val="877C63"/>
                    </a:solidFill>
                    <a:effectLst/>
                  </a:rPr>
                </a:b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sa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partnerom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, ESMO-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m.Više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informacija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možete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pronaći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na</a:t>
                </a:r>
                <a: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8" name="Group 24">
                <a:extLst>
                  <a:ext uri="{FF2B5EF4-FFF2-40B4-BE49-F238E27FC236}">
                    <a16:creationId xmlns:a16="http://schemas.microsoft.com/office/drawing/2014/main" id="{92B72FE6-BC85-99AC-1ADE-B9B583B1CF79}"/>
                  </a:ext>
                </a:extLst>
              </p:cNvPr>
              <p:cNvGrpSpPr/>
              <p:nvPr/>
            </p:nvGrpSpPr>
            <p:grpSpPr>
              <a:xfrm>
                <a:off x="61022" y="917198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3" name="Ovaal 2">
                  <a:extLst>
                    <a:ext uri="{FF2B5EF4-FFF2-40B4-BE49-F238E27FC236}">
                      <a16:creationId xmlns:a16="http://schemas.microsoft.com/office/drawing/2014/main" id="{D324DE2F-8D6B-8D85-174E-1AFEAD67B2EC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34" name="Picture 27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06037E11-CA16-33A6-55BC-6FEF12C849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6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32" name="Graphic 25">
                <a:extLst>
                  <a:ext uri="{FF2B5EF4-FFF2-40B4-BE49-F238E27FC236}">
                    <a16:creationId xmlns:a16="http://schemas.microsoft.com/office/drawing/2014/main" id="{86358702-3708-C9D2-BF5E-F4D1838B7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82151" y="9244022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C93662A-8629-6746-3FB9-8458AAB40D3F}"/>
                </a:ext>
              </a:extLst>
            </p:cNvPr>
            <p:cNvSpPr/>
            <p:nvPr/>
          </p:nvSpPr>
          <p:spPr>
            <a:xfrm>
              <a:off x="611761" y="803331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Ovdje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umetnite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 </a:t>
              </a:r>
              <a:br>
                <a:rPr lang="en-US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vaše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organizacije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387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2BECCE8E-401D-C1EE-E9A2-DBC27885120B}"/>
              </a:ext>
            </a:extLst>
          </p:cNvPr>
          <p:cNvGrpSpPr/>
          <p:nvPr/>
        </p:nvGrpSpPr>
        <p:grpSpPr>
          <a:xfrm>
            <a:off x="-18024" y="-1"/>
            <a:ext cx="6926122" cy="10071056"/>
            <a:chOff x="-18024" y="-1"/>
            <a:chExt cx="6926122" cy="10071056"/>
          </a:xfrm>
        </p:grpSpPr>
        <p:pic>
          <p:nvPicPr>
            <p:cNvPr id="7" name="Picture 6" descr="A picture containing spectacles&#10;&#10;Description automatically generated">
              <a:extLst>
                <a:ext uri="{FF2B5EF4-FFF2-40B4-BE49-F238E27FC236}">
                  <a16:creationId xmlns:a16="http://schemas.microsoft.com/office/drawing/2014/main" id="{17A8EA35-0EA5-F6C3-CF1F-F3155C75BF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33" t="-10" r="24905" b="38296"/>
            <a:stretch/>
          </p:blipFill>
          <p:spPr>
            <a:xfrm>
              <a:off x="-18024" y="-1"/>
              <a:ext cx="6872121" cy="9908377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226152" y="3920840"/>
              <a:ext cx="4427373" cy="482688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BF916CE-0624-4EA7-AB9A-6C4C006BCA7D}"/>
                </a:ext>
              </a:extLst>
            </p:cNvPr>
            <p:cNvSpPr/>
            <p:nvPr/>
          </p:nvSpPr>
          <p:spPr>
            <a:xfrm>
              <a:off x="321465" y="2598636"/>
              <a:ext cx="2454399" cy="286470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2393347-F201-5ACD-4072-5E79D864C946}"/>
                </a:ext>
              </a:extLst>
            </p:cNvPr>
            <p:cNvSpPr/>
            <p:nvPr/>
          </p:nvSpPr>
          <p:spPr>
            <a:xfrm>
              <a:off x="433209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A8E9F1C-6238-1A6A-CD0E-AD5E337436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3D7F5A4-C85B-E63B-AE1D-9CD084050A13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4ECBEB37-6421-9EC3-974B-750BE841EA8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3A4D8938-8372-2AF5-630F-E089A1DBFF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8CE4610-5BAB-26DB-4D02-892B6CB636BD}"/>
                </a:ext>
              </a:extLst>
            </p:cNvPr>
            <p:cNvGrpSpPr/>
            <p:nvPr/>
          </p:nvGrpSpPr>
          <p:grpSpPr>
            <a:xfrm>
              <a:off x="2400473" y="375565"/>
              <a:ext cx="2049983" cy="2102255"/>
              <a:chOff x="2400473" y="375565"/>
              <a:chExt cx="2049983" cy="2102255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E5D90501-2F13-F3F0-E7F7-A739C1E5EF02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1" name="Picture 20" descr="Icon&#10;&#10;Description automatically generated">
                <a:extLst>
                  <a:ext uri="{FF2B5EF4-FFF2-40B4-BE49-F238E27FC236}">
                    <a16:creationId xmlns:a16="http://schemas.microsoft.com/office/drawing/2014/main" id="{E8E76EF9-D352-AA7D-142C-9AD5115F8F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  <p:sp>
            <p:nvSpPr>
              <p:cNvPr id="22" name="TextBox 7">
                <a:extLst>
                  <a:ext uri="{FF2B5EF4-FFF2-40B4-BE49-F238E27FC236}">
                    <a16:creationId xmlns:a16="http://schemas.microsoft.com/office/drawing/2014/main" id="{43A70D66-7DF5-D960-8FE8-8F26BADCE155}"/>
                  </a:ext>
                </a:extLst>
              </p:cNvPr>
              <p:cNvSpPr txBox="1"/>
              <p:nvPr/>
            </p:nvSpPr>
            <p:spPr>
              <a:xfrm>
                <a:off x="2400473" y="831265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AKO KONZUMIRATE ALKOHOL,</a:t>
                </a:r>
                <a:b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BUDITE UMJERENI</a:t>
                </a:r>
                <a:endParaRPr lang="en-GB" sz="14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  <p:grpSp>
          <p:nvGrpSpPr>
            <p:cNvPr id="23" name="Group 2">
              <a:extLst>
                <a:ext uri="{FF2B5EF4-FFF2-40B4-BE49-F238E27FC236}">
                  <a16:creationId xmlns:a16="http://schemas.microsoft.com/office/drawing/2014/main" id="{8A54027C-1190-4E2D-B11C-10311E43003B}"/>
                </a:ext>
              </a:extLst>
            </p:cNvPr>
            <p:cNvGrpSpPr/>
            <p:nvPr/>
          </p:nvGrpSpPr>
          <p:grpSpPr>
            <a:xfrm>
              <a:off x="-10968" y="9127875"/>
              <a:ext cx="6919066" cy="943180"/>
              <a:chOff x="-10968" y="9113699"/>
              <a:chExt cx="6919066" cy="943180"/>
            </a:xfrm>
          </p:grpSpPr>
          <p:sp>
            <p:nvSpPr>
              <p:cNvPr id="24" name="Rectangle 4">
                <a:extLst>
                  <a:ext uri="{FF2B5EF4-FFF2-40B4-BE49-F238E27FC236}">
                    <a16:creationId xmlns:a16="http://schemas.microsoft.com/office/drawing/2014/main" id="{3C856F07-330B-DC91-8ED9-4739CA05B355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26" name="TextBox 23">
                <a:extLst>
                  <a:ext uri="{FF2B5EF4-FFF2-40B4-BE49-F238E27FC236}">
                    <a16:creationId xmlns:a16="http://schemas.microsoft.com/office/drawing/2014/main" id="{539A6908-32AE-B2A8-9236-39D5B43C4DBF}"/>
                  </a:ext>
                </a:extLst>
              </p:cNvPr>
              <p:cNvSpPr txBox="1"/>
              <p:nvPr/>
            </p:nvSpPr>
            <p:spPr>
              <a:xfrm>
                <a:off x="61022" y="92104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©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kampanja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inicirana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je od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strane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EONS-a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te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djeluje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u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suradnji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br>
                  <a:rPr lang="en-GB" sz="1200" b="1" dirty="0">
                    <a:solidFill>
                      <a:srgbClr val="877C63"/>
                    </a:solidFill>
                    <a:effectLst/>
                  </a:rPr>
                </a:b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sa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partnerom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, ESMO-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m.Više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informacija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možete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pronaći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na</a:t>
                </a:r>
                <a: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7" name="Group 24">
                <a:extLst>
                  <a:ext uri="{FF2B5EF4-FFF2-40B4-BE49-F238E27FC236}">
                    <a16:creationId xmlns:a16="http://schemas.microsoft.com/office/drawing/2014/main" id="{5BAA65D7-D785-C15E-DC37-A926E017DCE7}"/>
                  </a:ext>
                </a:extLst>
              </p:cNvPr>
              <p:cNvGrpSpPr/>
              <p:nvPr/>
            </p:nvGrpSpPr>
            <p:grpSpPr>
              <a:xfrm>
                <a:off x="61022" y="917198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9" name="Ovaal 2">
                  <a:extLst>
                    <a:ext uri="{FF2B5EF4-FFF2-40B4-BE49-F238E27FC236}">
                      <a16:creationId xmlns:a16="http://schemas.microsoft.com/office/drawing/2014/main" id="{72238354-3712-F26A-3133-AD0B43C61AB8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30" name="Picture 27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18E16FEB-3B4F-442A-C46C-A28193AA59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6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8" name="Graphic 25">
                <a:extLst>
                  <a:ext uri="{FF2B5EF4-FFF2-40B4-BE49-F238E27FC236}">
                    <a16:creationId xmlns:a16="http://schemas.microsoft.com/office/drawing/2014/main" id="{05026F83-AC5A-9365-BB27-370BF46408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82151" y="9244022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C9AE077-B97F-9292-6D0A-BC3ABE9B2B3A}"/>
                </a:ext>
              </a:extLst>
            </p:cNvPr>
            <p:cNvSpPr/>
            <p:nvPr/>
          </p:nvSpPr>
          <p:spPr>
            <a:xfrm>
              <a:off x="611761" y="803331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Ovdje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umetnite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 </a:t>
              </a:r>
              <a:br>
                <a:rPr lang="en-US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vaše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organizacije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32" name="Text Box 2">
              <a:extLst>
                <a:ext uri="{FF2B5EF4-FFF2-40B4-BE49-F238E27FC236}">
                  <a16:creationId xmlns:a16="http://schemas.microsoft.com/office/drawing/2014/main" id="{78C698AF-5344-FD60-5E64-C83A1F628D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56260" y="5600865"/>
              <a:ext cx="4167155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877C63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3400" b="1" dirty="0" err="1">
                  <a:solidFill>
                    <a:srgbClr val="877C63"/>
                  </a:solidFill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Prilagođena</a:t>
              </a:r>
              <a:r>
                <a:rPr lang="en-GB" sz="3400" b="1" dirty="0">
                  <a:solidFill>
                    <a:srgbClr val="877C63"/>
                  </a:solidFill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br>
                <a:rPr lang="cs-CZ" sz="3400" b="1" dirty="0">
                  <a:solidFill>
                    <a:srgbClr val="877C63"/>
                  </a:solidFill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</a:br>
              <a:r>
                <a:rPr lang="en-GB" sz="3400" b="1" dirty="0" err="1">
                  <a:solidFill>
                    <a:srgbClr val="877C63"/>
                  </a:solidFill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poruka</a:t>
              </a:r>
              <a:endParaRPr lang="en-GB" sz="34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3" name="Text Box 2">
              <a:extLst>
                <a:ext uri="{FF2B5EF4-FFF2-40B4-BE49-F238E27FC236}">
                  <a16:creationId xmlns:a16="http://schemas.microsoft.com/office/drawing/2014/main" id="{33CCE25E-5FF4-63D9-0718-75BD6D019E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8075" y="3184525"/>
              <a:ext cx="190117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800" dirty="0">
                  <a:solidFill>
                    <a:srgbClr val="877C63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r>
                <a:rPr lang="cs-CZ" sz="3400" b="1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S</a:t>
              </a:r>
              <a:r>
                <a:rPr lang="cs-CZ" sz="3400" b="1" dirty="0" err="1">
                  <a:solidFill>
                    <a:srgbClr val="877C63"/>
                  </a:solidFill>
                  <a:latin typeface="Calibri" panose="020F0502020204030204" pitchFamily="34" charset="0"/>
                </a:rPr>
                <a:t>tavi</a:t>
              </a:r>
              <a:r>
                <a:rPr lang="cs-CZ" sz="3400" b="1" dirty="0">
                  <a:solidFill>
                    <a:srgbClr val="877C63"/>
                  </a:solidFill>
                  <a:latin typeface="Calibri" panose="020F0502020204030204" pitchFamily="34" charset="0"/>
                </a:rPr>
                <a:t> </a:t>
              </a:r>
              <a:r>
                <a:rPr lang="cs-CZ" sz="3400" b="1" dirty="0" err="1">
                  <a:solidFill>
                    <a:srgbClr val="877C63"/>
                  </a:solidFill>
                  <a:latin typeface="Calibri" panose="020F0502020204030204" pitchFamily="34" charset="0"/>
                </a:rPr>
                <a:t>svoju</a:t>
              </a:r>
              <a:r>
                <a:rPr lang="cs-CZ" sz="3400" b="1" dirty="0">
                  <a:solidFill>
                    <a:srgbClr val="877C63"/>
                  </a:solidFill>
                  <a:latin typeface="Calibri" panose="020F0502020204030204" pitchFamily="34" charset="0"/>
                </a:rPr>
                <a:t> fotku</a:t>
              </a:r>
              <a:endParaRPr lang="en-GB" sz="34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3295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572</Words>
  <Application>Microsoft Office PowerPoint</Application>
  <PresentationFormat>A4 Paper (210x297 mm)</PresentationFormat>
  <Paragraphs>76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Popelková</dc:creator>
  <cp:lastModifiedBy>Michaela Popelková</cp:lastModifiedBy>
  <cp:revision>11</cp:revision>
  <cp:lastPrinted>2021-11-01T10:57:37Z</cp:lastPrinted>
  <dcterms:created xsi:type="dcterms:W3CDTF">2021-10-31T06:37:30Z</dcterms:created>
  <dcterms:modified xsi:type="dcterms:W3CDTF">2023-02-16T13:48:38Z</dcterms:modified>
</cp:coreProperties>
</file>