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86" r:id="rId5"/>
    <p:sldId id="261" r:id="rId6"/>
    <p:sldId id="262" r:id="rId7"/>
    <p:sldId id="280" r:id="rId8"/>
    <p:sldId id="287" r:id="rId9"/>
    <p:sldId id="281" r:id="rId10"/>
    <p:sldId id="284" r:id="rId11"/>
    <p:sldId id="285" r:id="rId12"/>
    <p:sldId id="279" r:id="rId13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E0D"/>
    <a:srgbClr val="DBD1C3"/>
    <a:srgbClr val="2585C2"/>
    <a:srgbClr val="CC431F"/>
    <a:srgbClr val="0E0E04"/>
    <a:srgbClr val="2E2F33"/>
    <a:srgbClr val="313339"/>
    <a:srgbClr val="ADADAD"/>
    <a:srgbClr val="A4A4A4"/>
    <a:srgbClr val="A8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4B8492-F072-42B2-BF66-D5F2C85140C3}" v="25" dt="2022-10-09T06:17:46.447"/>
    <p1510:client id="{DB59A0BF-CB0E-4255-A1E5-9EB4B17629AA}" v="7" dt="2022-11-03T18:49:00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9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3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>
            <a:extLst>
              <a:ext uri="{FF2B5EF4-FFF2-40B4-BE49-F238E27FC236}">
                <a16:creationId xmlns:a16="http://schemas.microsoft.com/office/drawing/2014/main" id="{A578CB7C-A8CF-BE7F-FF70-EE70F43EFAFB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3E38A4E-4419-A506-008E-3E252AB12E56}"/>
                </a:ext>
              </a:extLst>
            </p:cNvPr>
            <p:cNvGrpSpPr/>
            <p:nvPr/>
          </p:nvGrpSpPr>
          <p:grpSpPr>
            <a:xfrm>
              <a:off x="130308" y="4555419"/>
              <a:ext cx="6586415" cy="2079980"/>
              <a:chOff x="130308" y="4555419"/>
              <a:chExt cx="6586415" cy="2079980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8E8A3043-603E-6CED-2B04-9EE75E5226DD}"/>
                  </a:ext>
                </a:extLst>
              </p:cNvPr>
              <p:cNvSpPr/>
              <p:nvPr/>
            </p:nvSpPr>
            <p:spPr>
              <a:xfrm>
                <a:off x="347456" y="4555419"/>
                <a:ext cx="6238960" cy="1708298"/>
              </a:xfrm>
              <a:prstGeom prst="roundRect">
                <a:avLst/>
              </a:prstGeom>
              <a:solidFill>
                <a:schemeClr val="bg1">
                  <a:alpha val="77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0DF9685-ED49-FC94-420B-5FAD5741CB34}"/>
                  </a:ext>
                </a:extLst>
              </p:cNvPr>
              <p:cNvSpPr txBox="1"/>
              <p:nvPr/>
            </p:nvSpPr>
            <p:spPr>
              <a:xfrm>
                <a:off x="130308" y="4788740"/>
                <a:ext cx="6586415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:r>
                  <a:rPr lang="es-ES" sz="3200" b="1" dirty="0" err="1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Mesaje</a:t>
                </a:r>
                <a:r>
                  <a:rPr lang="es-ES" sz="3200" b="1" dirty="0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sz="3200" b="1" dirty="0" err="1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pentru</a:t>
                </a:r>
                <a:r>
                  <a:rPr lang="es-ES" sz="3200" b="1" dirty="0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sz="3200" b="1" dirty="0" err="1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publicul</a:t>
                </a:r>
                <a:r>
                  <a:rPr lang="es-ES" sz="3200" b="1" dirty="0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sz="3200" b="1" dirty="0" err="1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larg</a:t>
                </a:r>
                <a:endParaRPr lang="es-ES" sz="3200" b="1" dirty="0">
                  <a:solidFill>
                    <a:srgbClr val="E77E0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s-ES" sz="3200" b="1" dirty="0">
                  <a:solidFill>
                    <a:srgbClr val="E77E0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sz="3200" b="1" dirty="0">
                  <a:solidFill>
                    <a:srgbClr val="E77E0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F7ECA4E-66A6-A4C7-99EF-195DB43D667A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5DEF234-6190-7374-FDAA-ECD1B2256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EB0AE44-FE62-9106-3DB4-587A05A96CF5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6" name="Ovaal 41">
                <a:extLst>
                  <a:ext uri="{FF2B5EF4-FFF2-40B4-BE49-F238E27FC236}">
                    <a16:creationId xmlns:a16="http://schemas.microsoft.com/office/drawing/2014/main" id="{DEB18CD3-F008-D9F3-8698-E93BB9FBC445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8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33D8576A-4ED7-8BE4-DDB5-9171ECC64B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D9F3983D-4AAC-394E-B897-56996649B8EB}"/>
                </a:ext>
              </a:extLst>
            </p:cNvPr>
            <p:cNvSpPr txBox="1"/>
            <p:nvPr/>
          </p:nvSpPr>
          <p:spPr>
            <a:xfrm>
              <a:off x="2369339" y="1020366"/>
              <a:ext cx="2115515" cy="164655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GB" sz="800" b="1" dirty="0">
                  <a:solidFill>
                    <a:srgbClr val="FFFFFF"/>
                  </a:solidFill>
                  <a:latin typeface="Verdana"/>
                  <a:ea typeface="DengXian"/>
                  <a:cs typeface="Arial"/>
                </a:rPr>
                <a:t>ELIMINAȚI FUMATUL </a:t>
              </a:r>
              <a:br>
                <a:rPr lang="en-GB" sz="800" b="1" dirty="0"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</a:br>
              <a:r>
                <a:rPr lang="en-GB" sz="800" b="1" dirty="0">
                  <a:solidFill>
                    <a:srgbClr val="FFFFFF"/>
                  </a:solidFill>
                  <a:latin typeface="Verdana"/>
                  <a:ea typeface="DengXian"/>
                  <a:cs typeface="Arial"/>
                </a:rPr>
                <a:t>ACASĂ</a:t>
              </a:r>
              <a:br>
                <a:rPr lang="en-GB" sz="800" b="1" dirty="0"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</a:br>
              <a:r>
                <a:rPr lang="en-GB" sz="500" b="1" dirty="0">
                  <a:solidFill>
                    <a:srgbClr val="FFFFFF"/>
                  </a:solidFill>
                  <a:latin typeface="Verdana"/>
                  <a:ea typeface="DengXian"/>
                  <a:cs typeface="Arial"/>
                </a:rPr>
                <a:t> </a:t>
              </a:r>
              <a:endParaRPr lang="en-GB" sz="500" b="1" dirty="0">
                <a:solidFill>
                  <a:srgbClr val="FFFFFF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800" b="1" dirty="0">
                  <a:solidFill>
                    <a:srgbClr val="FFFFFF"/>
                  </a:solidFill>
                  <a:latin typeface="Verdana"/>
                  <a:ea typeface="DengXian"/>
                  <a:cs typeface="Arial"/>
                </a:rPr>
                <a:t>SPRIJINIȚI POLITICILE </a:t>
              </a:r>
              <a:br>
                <a:rPr lang="en-GB" sz="800" b="1" dirty="0"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</a:br>
              <a:r>
                <a:rPr lang="en-GB" sz="800" b="1" dirty="0">
                  <a:solidFill>
                    <a:srgbClr val="FFFFFF"/>
                  </a:solidFill>
                  <a:latin typeface="Verdana"/>
                  <a:ea typeface="DengXian"/>
                  <a:cs typeface="Arial"/>
                </a:rPr>
                <a:t>ÎN FAVOREA INTERZICERII </a:t>
              </a:r>
              <a:br>
                <a:rPr lang="en-GB" sz="800" b="1" dirty="0"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</a:br>
              <a:r>
                <a:rPr lang="en-GB" sz="800" b="1" dirty="0">
                  <a:solidFill>
                    <a:srgbClr val="FFFFFF"/>
                  </a:solidFill>
                  <a:latin typeface="Verdana"/>
                  <a:ea typeface="DengXian"/>
                  <a:cs typeface="Arial"/>
                </a:rPr>
                <a:t>FUMATULUI LA LOCUL </a:t>
              </a:r>
              <a:br>
                <a:rPr lang="en-GB" sz="800" b="1" dirty="0"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</a:br>
              <a:r>
                <a:rPr lang="en-GB" sz="800" b="1" dirty="0">
                  <a:solidFill>
                    <a:srgbClr val="FFFFFF"/>
                  </a:solidFill>
                  <a:latin typeface="Verdana"/>
                  <a:ea typeface="DengXian"/>
                  <a:cs typeface="Arial"/>
                </a:rPr>
                <a:t>DE MUNCĂ</a:t>
              </a:r>
              <a:endParaRPr lang="en-GB" sz="800" b="1" kern="1200" dirty="0">
                <a:solidFill>
                  <a:srgbClr val="FFFFFF"/>
                </a:solidFill>
                <a:effectLst/>
                <a:latin typeface="Verdana"/>
                <a:ea typeface="DengXian"/>
                <a:cs typeface="Arial"/>
              </a:endParaRPr>
            </a:p>
          </p:txBody>
        </p:sp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377C83D3-FED7-11FC-1D0C-3200B097CE15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4" name="Rectangle 12">
                <a:extLst>
                  <a:ext uri="{FF2B5EF4-FFF2-40B4-BE49-F238E27FC236}">
                    <a16:creationId xmlns:a16="http://schemas.microsoft.com/office/drawing/2014/main" id="{95C9F7FB-A3F1-4826-903E-E7AA073DEFC5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4DC76B73-35E5-872F-C011-BA6BDC6DDA61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E77E0D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Campania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PrEvCan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© a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fost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inițiată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de EONS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și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se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desfășoară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în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colaborare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br>
                  <a:rPr lang="en-US" sz="1200" b="1" i="0" dirty="0">
                    <a:solidFill>
                      <a:srgbClr val="E77E0D"/>
                    </a:solidFill>
                    <a:effectLst/>
                  </a:rPr>
                </a:b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cu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partenerul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cheie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de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campanie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, ESMO. Mai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multe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informații</a:t>
                </a:r>
                <a:r>
                  <a:rPr lang="nl-BE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585C2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585C2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3" name="Group 14">
                <a:extLst>
                  <a:ext uri="{FF2B5EF4-FFF2-40B4-BE49-F238E27FC236}">
                    <a16:creationId xmlns:a16="http://schemas.microsoft.com/office/drawing/2014/main" id="{E5031753-69AE-B0CE-0A5A-BFA012FF581C}"/>
                  </a:ext>
                </a:extLst>
              </p:cNvPr>
              <p:cNvGrpSpPr/>
              <p:nvPr/>
            </p:nvGrpSpPr>
            <p:grpSpPr>
              <a:xfrm>
                <a:off x="38630" y="9174175"/>
                <a:ext cx="474731" cy="475488"/>
                <a:chOff x="-302004" y="1916250"/>
                <a:chExt cx="2823923" cy="2823924"/>
              </a:xfrm>
            </p:grpSpPr>
            <p:sp>
              <p:nvSpPr>
                <p:cNvPr id="21" name="Ovaal 2">
                  <a:extLst>
                    <a:ext uri="{FF2B5EF4-FFF2-40B4-BE49-F238E27FC236}">
                      <a16:creationId xmlns:a16="http://schemas.microsoft.com/office/drawing/2014/main" id="{42DBC0CB-ADFC-F678-965E-F59EB7FD5819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2" name="Picture 16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B28CD927-86A0-10B5-AFCC-BF918F8CDA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8" name="Graphic 11">
                <a:extLst>
                  <a:ext uri="{FF2B5EF4-FFF2-40B4-BE49-F238E27FC236}">
                    <a16:creationId xmlns:a16="http://schemas.microsoft.com/office/drawing/2014/main" id="{F1CDDB10-D19E-08A0-DFEF-A107E0D0F6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108194" y="924621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7997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kupina 27">
            <a:extLst>
              <a:ext uri="{FF2B5EF4-FFF2-40B4-BE49-F238E27FC236}">
                <a16:creationId xmlns:a16="http://schemas.microsoft.com/office/drawing/2014/main" id="{C7233EC1-B41C-6679-C472-0F2B88B6C40B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39" name="Picture 38" descr="A picture containing person, wave, spring&#10;&#10;Description automatically generated">
              <a:extLst>
                <a:ext uri="{FF2B5EF4-FFF2-40B4-BE49-F238E27FC236}">
                  <a16:creationId xmlns:a16="http://schemas.microsoft.com/office/drawing/2014/main" id="{79BA406F-6833-4BA7-AB6C-0827CED48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7" r="27033"/>
            <a:stretch/>
          </p:blipFill>
          <p:spPr>
            <a:xfrm>
              <a:off x="-1" y="0"/>
              <a:ext cx="6858001" cy="991651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41926" y="2792012"/>
              <a:ext cx="4748288" cy="4826886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928" y="3197290"/>
              <a:ext cx="4427373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Expunerea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 </a:t>
              </a: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fumatul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pasiv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crește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riscul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 </a:t>
              </a: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cancer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pulmonar </a:t>
              </a:r>
              <a:b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și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alte boli! </a:t>
              </a:r>
              <a:endParaRPr lang="en-GB" sz="40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16EAC16-08BE-E1B4-6D9F-EBD92D8E3CD9}"/>
                </a:ext>
              </a:extLst>
            </p:cNvPr>
            <p:cNvGrpSpPr/>
            <p:nvPr/>
          </p:nvGrpSpPr>
          <p:grpSpPr>
            <a:xfrm>
              <a:off x="433928" y="381569"/>
              <a:ext cx="1792224" cy="1792224"/>
              <a:chOff x="438977" y="406776"/>
              <a:chExt cx="1792224" cy="1792224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70CAE8A-5392-A607-5054-D0077DDE6318}"/>
                  </a:ext>
                </a:extLst>
              </p:cNvPr>
              <p:cNvSpPr/>
              <p:nvPr/>
            </p:nvSpPr>
            <p:spPr>
              <a:xfrm>
                <a:off x="438977" y="406776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796E468-530A-FFE7-ACDA-15C6BE714EA8}"/>
                  </a:ext>
                </a:extLst>
              </p:cNvPr>
              <p:cNvSpPr/>
              <p:nvPr/>
            </p:nvSpPr>
            <p:spPr>
              <a:xfrm>
                <a:off x="593743" y="801823"/>
                <a:ext cx="1482691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it-IT" sz="160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Introduceți</a:t>
                </a:r>
                <a:r>
                  <a:rPr lang="it-IT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sigla </a:t>
                </a:r>
                <a:r>
                  <a:rPr lang="it-IT" sz="160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organizației</a:t>
                </a:r>
                <a:r>
                  <a:rPr lang="it-IT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it-IT" sz="160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dvs</a:t>
                </a:r>
                <a:r>
                  <a:rPr lang="it-IT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. </a:t>
                </a:r>
                <a:r>
                  <a:rPr lang="it-IT" sz="160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aici</a:t>
                </a:r>
                <a:endPara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algn="ctr"/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EEF1A9-CB47-E8A7-F68E-85D0D3007995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4" name="Ovaal 41">
                <a:extLst>
                  <a:ext uri="{FF2B5EF4-FFF2-40B4-BE49-F238E27FC236}">
                    <a16:creationId xmlns:a16="http://schemas.microsoft.com/office/drawing/2014/main" id="{FC7DFCE8-DD1B-2E41-F21B-A82B048C1E9C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6" name="Picture 5" descr="Icon&#10;&#10;Description automatically generated">
                <a:extLst>
                  <a:ext uri="{FF2B5EF4-FFF2-40B4-BE49-F238E27FC236}">
                    <a16:creationId xmlns:a16="http://schemas.microsoft.com/office/drawing/2014/main" id="{160F380A-4647-F4C8-D795-8303EFC61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1870D6-B584-505D-DC59-7585AF16B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D8BBABCA-C81C-4AAA-D431-22637389C3D1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EFCEF9F6-AAE6-9B4D-CEB8-DD5D7E8ED162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D0BF854-3051-E161-F4B4-CCE52EC6CB16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E77E0D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Campania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PrEvCan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© a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fost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inițiată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de EONS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și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se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desfășoară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în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colaborare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br>
                  <a:rPr lang="en-US" sz="1200" b="1" i="0" dirty="0">
                    <a:solidFill>
                      <a:srgbClr val="E77E0D"/>
                    </a:solidFill>
                    <a:effectLst/>
                  </a:rPr>
                </a:b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cu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partenerul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cheie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de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campanie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, ESMO. Mai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multe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informații</a:t>
                </a:r>
                <a:r>
                  <a:rPr lang="nl-BE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585C2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585C2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8" name="Group 14">
                <a:extLst>
                  <a:ext uri="{FF2B5EF4-FFF2-40B4-BE49-F238E27FC236}">
                    <a16:creationId xmlns:a16="http://schemas.microsoft.com/office/drawing/2014/main" id="{B5D1B64D-A293-08BD-48B8-004F93971832}"/>
                  </a:ext>
                </a:extLst>
              </p:cNvPr>
              <p:cNvGrpSpPr/>
              <p:nvPr/>
            </p:nvGrpSpPr>
            <p:grpSpPr>
              <a:xfrm>
                <a:off x="38630" y="9174175"/>
                <a:ext cx="474731" cy="475488"/>
                <a:chOff x="-302004" y="1916250"/>
                <a:chExt cx="2823923" cy="2823924"/>
              </a:xfrm>
            </p:grpSpPr>
            <p:sp>
              <p:nvSpPr>
                <p:cNvPr id="22" name="Ovaal 2">
                  <a:extLst>
                    <a:ext uri="{FF2B5EF4-FFF2-40B4-BE49-F238E27FC236}">
                      <a16:creationId xmlns:a16="http://schemas.microsoft.com/office/drawing/2014/main" id="{9F03EB4E-7629-2A76-0A9C-DD73E2CD9964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3" name="Picture 16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EF32D616-0FED-4A8F-7AFD-84C62786C8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21" name="Graphic 11">
                <a:extLst>
                  <a:ext uri="{FF2B5EF4-FFF2-40B4-BE49-F238E27FC236}">
                    <a16:creationId xmlns:a16="http://schemas.microsoft.com/office/drawing/2014/main" id="{48A7858F-34FD-6960-A1A3-C02F14F5A5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108194" y="9246211"/>
                <a:ext cx="702865" cy="331414"/>
              </a:xfrm>
              <a:prstGeom prst="rect">
                <a:avLst/>
              </a:prstGeom>
            </p:spPr>
          </p:pic>
        </p:grpSp>
      </p:grpSp>
      <p:sp>
        <p:nvSpPr>
          <p:cNvPr id="9" name="TextBox 7">
            <a:extLst>
              <a:ext uri="{FF2B5EF4-FFF2-40B4-BE49-F238E27FC236}">
                <a16:creationId xmlns:a16="http://schemas.microsoft.com/office/drawing/2014/main" id="{D9E57BD2-A61A-3B89-D8CC-3F8F854B4D8E}"/>
              </a:ext>
            </a:extLst>
          </p:cNvPr>
          <p:cNvSpPr txBox="1"/>
          <p:nvPr/>
        </p:nvSpPr>
        <p:spPr>
          <a:xfrm>
            <a:off x="2369339" y="1020366"/>
            <a:ext cx="2115515" cy="16465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ELIMINAȚI FUMATUL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ACASĂ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 </a:t>
            </a:r>
            <a:endParaRPr lang="en-GB" sz="500" b="1" dirty="0">
              <a:solidFill>
                <a:srgbClr val="FFFFFF"/>
              </a:solidFill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SPRIJINIȚI POLITICILE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ÎN FAVOREA INTERZICERII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FUMATULUI LA LOCUL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DE MUNCĂ</a:t>
            </a:r>
            <a:endParaRPr lang="en-GB" sz="800" b="1" kern="1200" dirty="0">
              <a:solidFill>
                <a:srgbClr val="FFFFFF"/>
              </a:solidFill>
              <a:effectLst/>
              <a:latin typeface="Verdana"/>
              <a:ea typeface="DengXi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>
            <a:extLst>
              <a:ext uri="{FF2B5EF4-FFF2-40B4-BE49-F238E27FC236}">
                <a16:creationId xmlns:a16="http://schemas.microsoft.com/office/drawing/2014/main" id="{C5657FEE-D32F-8952-A752-A85E65D8668C}"/>
              </a:ext>
            </a:extLst>
          </p:cNvPr>
          <p:cNvGrpSpPr/>
          <p:nvPr/>
        </p:nvGrpSpPr>
        <p:grpSpPr>
          <a:xfrm>
            <a:off x="-37695" y="-1"/>
            <a:ext cx="6976355" cy="10020562"/>
            <a:chOff x="-37695" y="-1"/>
            <a:chExt cx="6976355" cy="1002056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DFC395A-BC0B-4E35-BDAE-01DA12883C2B}"/>
                </a:ext>
              </a:extLst>
            </p:cNvPr>
            <p:cNvSpPr/>
            <p:nvPr/>
          </p:nvSpPr>
          <p:spPr>
            <a:xfrm>
              <a:off x="0" y="7546577"/>
              <a:ext cx="6858000" cy="2359423"/>
            </a:xfrm>
            <a:prstGeom prst="rect">
              <a:avLst/>
            </a:prstGeom>
            <a:gradFill flip="none" rotWithShape="1">
              <a:gsLst>
                <a:gs pos="46000">
                  <a:srgbClr val="D8D2C6">
                    <a:alpha val="69000"/>
                  </a:srgbClr>
                </a:gs>
                <a:gs pos="100000">
                  <a:srgbClr val="877F7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1E433B3-3C61-44F4-967E-D75064BD3FD1}"/>
                </a:ext>
              </a:extLst>
            </p:cNvPr>
            <p:cNvSpPr/>
            <p:nvPr/>
          </p:nvSpPr>
          <p:spPr>
            <a:xfrm>
              <a:off x="0" y="-1"/>
              <a:ext cx="6858000" cy="2459669"/>
            </a:xfrm>
            <a:prstGeom prst="rect">
              <a:avLst/>
            </a:prstGeom>
            <a:gradFill flip="none" rotWithShape="1">
              <a:gsLst>
                <a:gs pos="0">
                  <a:srgbClr val="CCC9C4">
                    <a:alpha val="65000"/>
                  </a:srgbClr>
                </a:gs>
                <a:gs pos="77000">
                  <a:srgbClr val="CBCAC5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9271E89C-03D3-4162-BE3A-4E2C9E230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" t="1075" r="1715" b="1506"/>
            <a:stretch/>
          </p:blipFill>
          <p:spPr bwMode="auto">
            <a:xfrm>
              <a:off x="-37695" y="2281088"/>
              <a:ext cx="6976355" cy="5404226"/>
            </a:xfrm>
            <a:prstGeom prst="rect">
              <a:avLst/>
            </a:prstGeom>
            <a:ln>
              <a:solidFill>
                <a:srgbClr val="2585C2"/>
              </a:solidFill>
            </a:ln>
            <a:effectLst>
              <a:softEdge rad="3175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4113" y="7519989"/>
              <a:ext cx="6402706" cy="1508448"/>
            </a:xfrm>
            <a:prstGeom prst="roundRect">
              <a:avLst/>
            </a:prstGeom>
            <a:solidFill>
              <a:schemeClr val="bg1">
                <a:alpha val="8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810" y="7319669"/>
              <a:ext cx="6583412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GB" sz="11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2600" b="1" dirty="0" err="1">
                  <a:solidFill>
                    <a:srgbClr val="E77E0D"/>
                  </a:solidFill>
                  <a:ea typeface="+mn-lt"/>
                  <a:cs typeface="+mn-lt"/>
                </a:rPr>
                <a:t>Asigurați-vă</a:t>
              </a:r>
              <a:r>
                <a:rPr lang="es-ES" sz="2600" b="1" dirty="0">
                  <a:solidFill>
                    <a:srgbClr val="E77E0D"/>
                  </a:solidFill>
                  <a:ea typeface="+mn-lt"/>
                  <a:cs typeface="+mn-lt"/>
                </a:rPr>
                <a:t> </a:t>
              </a:r>
              <a:r>
                <a:rPr lang="es-ES" sz="2600" b="1" dirty="0" err="1">
                  <a:solidFill>
                    <a:srgbClr val="E77E0D"/>
                  </a:solidFill>
                  <a:ea typeface="+mn-lt"/>
                  <a:cs typeface="+mn-lt"/>
                </a:rPr>
                <a:t>cu</a:t>
              </a:r>
              <a:r>
                <a:rPr lang="es-ES" sz="2600" b="1" dirty="0">
                  <a:solidFill>
                    <a:srgbClr val="E77E0D"/>
                  </a:solidFill>
                  <a:ea typeface="+mn-lt"/>
                  <a:cs typeface="+mn-lt"/>
                </a:rPr>
                <a:t> </a:t>
              </a:r>
              <a:r>
                <a:rPr lang="es-ES" sz="2600" b="1" dirty="0" err="1">
                  <a:solidFill>
                    <a:srgbClr val="E77E0D"/>
                  </a:solidFill>
                  <a:ea typeface="+mn-lt"/>
                  <a:cs typeface="+mn-lt"/>
                </a:rPr>
                <a:t>privire</a:t>
              </a:r>
              <a:r>
                <a:rPr lang="es-ES" sz="2600" b="1" dirty="0">
                  <a:solidFill>
                    <a:srgbClr val="E77E0D"/>
                  </a:solidFill>
                  <a:ea typeface="+mn-lt"/>
                  <a:cs typeface="+mn-lt"/>
                </a:rPr>
                <a:t> la </a:t>
              </a:r>
              <a:r>
                <a:rPr lang="es-ES" sz="2600" b="1" dirty="0" err="1">
                  <a:solidFill>
                    <a:srgbClr val="E77E0D"/>
                  </a:solidFill>
                  <a:ea typeface="+mn-lt"/>
                  <a:cs typeface="+mn-lt"/>
                </a:rPr>
                <a:t>creșterea</a:t>
              </a:r>
              <a:r>
                <a:rPr lang="es-ES" sz="2600" b="1" dirty="0">
                  <a:solidFill>
                    <a:srgbClr val="E77E0D"/>
                  </a:solidFill>
                  <a:ea typeface="+mn-lt"/>
                  <a:cs typeface="+mn-lt"/>
                </a:rPr>
                <a:t> </a:t>
              </a:r>
              <a:r>
                <a:rPr lang="es-ES" sz="2600" b="1" dirty="0" err="1">
                  <a:solidFill>
                    <a:srgbClr val="E77E0D"/>
                  </a:solidFill>
                  <a:ea typeface="+mn-lt"/>
                  <a:cs typeface="+mn-lt"/>
                </a:rPr>
                <a:t>copiilor</a:t>
              </a:r>
              <a:r>
                <a:rPr lang="es-ES" sz="2600" b="1" dirty="0">
                  <a:solidFill>
                    <a:srgbClr val="E77E0D"/>
                  </a:solidFill>
                  <a:ea typeface="+mn-lt"/>
                  <a:cs typeface="+mn-lt"/>
                </a:rPr>
                <a:t> </a:t>
              </a:r>
              <a:r>
                <a:rPr lang="es-ES" sz="2600" b="1" dirty="0" err="1">
                  <a:solidFill>
                    <a:srgbClr val="E77E0D"/>
                  </a:solidFill>
                  <a:ea typeface="+mn-lt"/>
                  <a:cs typeface="+mn-lt"/>
                </a:rPr>
                <a:t>dumneavoastră</a:t>
              </a:r>
              <a:r>
                <a:rPr lang="es-ES" sz="2600" b="1" dirty="0">
                  <a:solidFill>
                    <a:srgbClr val="E77E0D"/>
                  </a:solidFill>
                  <a:ea typeface="+mn-lt"/>
                  <a:cs typeface="+mn-lt"/>
                </a:rPr>
                <a:t> </a:t>
              </a:r>
              <a:r>
                <a:rPr lang="es-ES" sz="2600" b="1" dirty="0" err="1">
                  <a:solidFill>
                    <a:srgbClr val="E77E0D"/>
                  </a:solidFill>
                  <a:ea typeface="+mn-lt"/>
                  <a:cs typeface="+mn-lt"/>
                </a:rPr>
                <a:t>într</a:t>
              </a:r>
              <a:r>
                <a:rPr lang="es-ES" sz="2600" b="1" dirty="0">
                  <a:solidFill>
                    <a:srgbClr val="E77E0D"/>
                  </a:solidFill>
                  <a:ea typeface="+mn-lt"/>
                  <a:cs typeface="+mn-lt"/>
                </a:rPr>
                <a:t>-o </a:t>
              </a:r>
              <a:r>
                <a:rPr lang="es-ES" sz="2600" b="1" dirty="0" err="1">
                  <a:solidFill>
                    <a:srgbClr val="E77E0D"/>
                  </a:solidFill>
                  <a:ea typeface="+mn-lt"/>
                  <a:cs typeface="+mn-lt"/>
                </a:rPr>
                <a:t>casă</a:t>
              </a:r>
              <a:r>
                <a:rPr lang="es-ES" sz="2600" b="1" dirty="0">
                  <a:solidFill>
                    <a:srgbClr val="E77E0D"/>
                  </a:solidFill>
                  <a:ea typeface="+mn-lt"/>
                  <a:cs typeface="+mn-lt"/>
                </a:rPr>
                <a:t> </a:t>
              </a:r>
              <a:r>
                <a:rPr lang="es-ES" sz="2600" b="1" dirty="0" err="1">
                  <a:solidFill>
                    <a:srgbClr val="E77E0D"/>
                  </a:solidFill>
                  <a:ea typeface="+mn-lt"/>
                  <a:cs typeface="+mn-lt"/>
                </a:rPr>
                <a:t>fără</a:t>
              </a:r>
              <a:r>
                <a:rPr lang="es-ES" sz="2600" b="1" dirty="0">
                  <a:solidFill>
                    <a:srgbClr val="E77E0D"/>
                  </a:solidFill>
                  <a:ea typeface="+mn-lt"/>
                  <a:cs typeface="+mn-lt"/>
                </a:rPr>
                <a:t> </a:t>
              </a:r>
              <a:r>
                <a:rPr lang="es-ES" sz="2600" b="1" dirty="0" err="1">
                  <a:solidFill>
                    <a:srgbClr val="E77E0D"/>
                  </a:solidFill>
                  <a:ea typeface="+mn-lt"/>
                  <a:cs typeface="+mn-lt"/>
                </a:rPr>
                <a:t>fum</a:t>
              </a:r>
              <a:r>
                <a:rPr lang="es-ES" sz="2600" b="1" dirty="0">
                  <a:solidFill>
                    <a:srgbClr val="E77E0D"/>
                  </a:solidFill>
                  <a:ea typeface="+mn-lt"/>
                  <a:cs typeface="+mn-lt"/>
                </a:rPr>
                <a:t> de </a:t>
              </a:r>
              <a:r>
                <a:rPr lang="es-ES" sz="2600" b="1" dirty="0" err="1">
                  <a:solidFill>
                    <a:srgbClr val="E77E0D"/>
                  </a:solidFill>
                  <a:ea typeface="+mn-lt"/>
                  <a:cs typeface="+mn-lt"/>
                </a:rPr>
                <a:t>țigară</a:t>
              </a:r>
              <a:r>
                <a:rPr lang="es-ES" sz="2600" b="1" dirty="0">
                  <a:solidFill>
                    <a:srgbClr val="E77E0D"/>
                  </a:solidFill>
                  <a:ea typeface="+mn-lt"/>
                  <a:cs typeface="+mn-lt"/>
                </a:rPr>
                <a:t>. </a:t>
              </a:r>
              <a:r>
                <a:rPr lang="es-ES" sz="2600" b="1" dirty="0" err="1">
                  <a:solidFill>
                    <a:srgbClr val="E77E0D"/>
                  </a:solidFill>
                  <a:ea typeface="+mn-lt"/>
                  <a:cs typeface="+mn-lt"/>
                </a:rPr>
                <a:t>Haideți</a:t>
              </a:r>
              <a:r>
                <a:rPr lang="es-ES" sz="2600" b="1" dirty="0">
                  <a:solidFill>
                    <a:srgbClr val="E77E0D"/>
                  </a:solidFill>
                  <a:ea typeface="+mn-lt"/>
                  <a:cs typeface="+mn-lt"/>
                </a:rPr>
                <a:t> </a:t>
              </a:r>
              <a:r>
                <a:rPr lang="es-ES" sz="2600" b="1" dirty="0" err="1">
                  <a:solidFill>
                    <a:srgbClr val="E77E0D"/>
                  </a:solidFill>
                  <a:ea typeface="+mn-lt"/>
                  <a:cs typeface="+mn-lt"/>
                </a:rPr>
                <a:t>să</a:t>
              </a:r>
              <a:r>
                <a:rPr lang="es-ES" sz="2600" b="1" dirty="0">
                  <a:solidFill>
                    <a:srgbClr val="E77E0D"/>
                  </a:solidFill>
                  <a:ea typeface="+mn-lt"/>
                  <a:cs typeface="+mn-lt"/>
                </a:rPr>
                <a:t> </a:t>
              </a:r>
              <a:r>
                <a:rPr lang="es-ES" sz="2600" b="1" dirty="0" err="1">
                  <a:solidFill>
                    <a:srgbClr val="E77E0D"/>
                  </a:solidFill>
                  <a:ea typeface="+mn-lt"/>
                  <a:cs typeface="+mn-lt"/>
                </a:rPr>
                <a:t>creăm</a:t>
              </a:r>
              <a:r>
                <a:rPr lang="es-ES" sz="2600" b="1" dirty="0">
                  <a:solidFill>
                    <a:srgbClr val="E77E0D"/>
                  </a:solidFill>
                  <a:latin typeface="Calibri"/>
                  <a:ea typeface="Calibri" panose="020F0502020204030204" pitchFamily="34" charset="0"/>
                  <a:cs typeface="Arial"/>
                </a:rPr>
                <a:t> #TobaccoFreeGeneration!</a:t>
              </a:r>
              <a:endParaRPr lang="en-GB" sz="2600" b="1">
                <a:solidFill>
                  <a:srgbClr val="E77E0D"/>
                </a:solidFill>
                <a:effectLst/>
                <a:latin typeface="Calibri"/>
                <a:ea typeface="DengXian" panose="02010600030101010101" pitchFamily="2" charset="-122"/>
                <a:cs typeface="Arial"/>
              </a:endParaRPr>
            </a:p>
          </p:txBody>
        </p:sp>
        <p:sp>
          <p:nvSpPr>
            <p:cNvPr id="10" name="Freeform 72">
              <a:extLst>
                <a:ext uri="{FF2B5EF4-FFF2-40B4-BE49-F238E27FC236}">
                  <a16:creationId xmlns:a16="http://schemas.microsoft.com/office/drawing/2014/main" id="{89E20A47-876F-9560-AC0C-2A9307168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Freeform 74">
              <a:extLst>
                <a:ext uri="{FF2B5EF4-FFF2-40B4-BE49-F238E27FC236}">
                  <a16:creationId xmlns:a16="http://schemas.microsoft.com/office/drawing/2014/main" id="{FEF0A31A-6CD0-873D-279C-EF75F058D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9DB95A9-250C-547A-67AA-C7B9ABD14B7C}"/>
                </a:ext>
              </a:extLst>
            </p:cNvPr>
            <p:cNvSpPr/>
            <p:nvPr/>
          </p:nvSpPr>
          <p:spPr>
            <a:xfrm>
              <a:off x="433928" y="381569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AE8E1FF-E0A8-E458-5D3D-3E14F31F4F8F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28" name="Ovaal 41">
                <a:extLst>
                  <a:ext uri="{FF2B5EF4-FFF2-40B4-BE49-F238E27FC236}">
                    <a16:creationId xmlns:a16="http://schemas.microsoft.com/office/drawing/2014/main" id="{D40385A6-AE68-1786-A6C4-3B0860EBDFFD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32" name="Picture 31" descr="Icon&#10;&#10;Description automatically generated">
                <a:extLst>
                  <a:ext uri="{FF2B5EF4-FFF2-40B4-BE49-F238E27FC236}">
                    <a16:creationId xmlns:a16="http://schemas.microsoft.com/office/drawing/2014/main" id="{B4BB1398-768F-D2A8-8541-025C6F6BF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3C12E9F-DE25-CC45-C1DC-ED0BC87E4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26F5138-4BF9-A44A-815F-A1749044737F}"/>
                </a:ext>
              </a:extLst>
            </p:cNvPr>
            <p:cNvSpPr/>
            <p:nvPr/>
          </p:nvSpPr>
          <p:spPr>
            <a:xfrm>
              <a:off x="575040" y="768661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Introduceți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sigla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organizației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dvs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.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aici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BB348A5C-EF42-47E6-D48E-EED65FA7D9E9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6" name="Rectangle 12">
                <a:extLst>
                  <a:ext uri="{FF2B5EF4-FFF2-40B4-BE49-F238E27FC236}">
                    <a16:creationId xmlns:a16="http://schemas.microsoft.com/office/drawing/2014/main" id="{37B9D091-9635-188B-1C93-2F62EAFDCBAF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B12F6F0B-F78B-90BB-5CCC-B08BF38A8232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E77E0D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Campania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PrEvCan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© a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fost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inițiată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de EONS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și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se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desfășoară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în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colaborare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br>
                  <a:rPr lang="en-US" sz="1200" b="1" i="0" dirty="0">
                    <a:solidFill>
                      <a:srgbClr val="E77E0D"/>
                    </a:solidFill>
                    <a:effectLst/>
                  </a:rPr>
                </a:b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cu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partenerul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cheie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de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campanie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, ESMO. Mai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multe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informații</a:t>
                </a:r>
                <a:r>
                  <a:rPr lang="nl-BE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585C2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585C2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8" name="Group 14">
                <a:extLst>
                  <a:ext uri="{FF2B5EF4-FFF2-40B4-BE49-F238E27FC236}">
                    <a16:creationId xmlns:a16="http://schemas.microsoft.com/office/drawing/2014/main" id="{C6D9F99D-086E-0194-7937-E940828CD362}"/>
                  </a:ext>
                </a:extLst>
              </p:cNvPr>
              <p:cNvGrpSpPr/>
              <p:nvPr/>
            </p:nvGrpSpPr>
            <p:grpSpPr>
              <a:xfrm>
                <a:off x="38630" y="9174175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9" name="Ovaal 2">
                  <a:extLst>
                    <a:ext uri="{FF2B5EF4-FFF2-40B4-BE49-F238E27FC236}">
                      <a16:creationId xmlns:a16="http://schemas.microsoft.com/office/drawing/2014/main" id="{2644D982-FDE6-AA01-E250-A0FA750F28C1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0" name="Picture 16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CCD23FB0-7ED0-0458-BE80-E1DE445AB4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AEC689D3-481E-884C-6E28-D88265CF35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108194" y="9246211"/>
                <a:ext cx="702865" cy="331414"/>
              </a:xfrm>
              <a:prstGeom prst="rect">
                <a:avLst/>
              </a:prstGeom>
            </p:spPr>
          </p:pic>
        </p:grp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84846214-C16A-1411-3174-7A3D502C5D92}"/>
              </a:ext>
            </a:extLst>
          </p:cNvPr>
          <p:cNvSpPr txBox="1"/>
          <p:nvPr/>
        </p:nvSpPr>
        <p:spPr>
          <a:xfrm>
            <a:off x="2369339" y="1020366"/>
            <a:ext cx="2115515" cy="16465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ELIMINAȚI FUMATUL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ACASĂ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 </a:t>
            </a:r>
            <a:endParaRPr lang="en-GB" sz="500" b="1" dirty="0">
              <a:solidFill>
                <a:srgbClr val="FFFFFF"/>
              </a:solidFill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SPRIJINIȚI POLITICILE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ÎN FAVOREA INTERZICERII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FUMATULUI LA LOCUL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DE MUNCĂ</a:t>
            </a:r>
            <a:endParaRPr lang="en-GB" sz="800" b="1" kern="1200" dirty="0">
              <a:solidFill>
                <a:srgbClr val="FFFFFF"/>
              </a:solidFill>
              <a:effectLst/>
              <a:latin typeface="Verdana"/>
              <a:ea typeface="DengXi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Skupina 31">
            <a:extLst>
              <a:ext uri="{FF2B5EF4-FFF2-40B4-BE49-F238E27FC236}">
                <a16:creationId xmlns:a16="http://schemas.microsoft.com/office/drawing/2014/main" id="{1DD5DD34-BDE5-301B-5798-6726FD7766B9}"/>
              </a:ext>
            </a:extLst>
          </p:cNvPr>
          <p:cNvGrpSpPr/>
          <p:nvPr/>
        </p:nvGrpSpPr>
        <p:grpSpPr>
          <a:xfrm>
            <a:off x="-17825" y="0"/>
            <a:ext cx="6875825" cy="10020561"/>
            <a:chOff x="-17825" y="0"/>
            <a:chExt cx="6875825" cy="10020561"/>
          </a:xfrm>
        </p:grpSpPr>
        <p:pic>
          <p:nvPicPr>
            <p:cNvPr id="5" name="Picture 4" descr="A mannequin wearing a mask&#10;&#10;Description automatically generated with low confidence">
              <a:extLst>
                <a:ext uri="{FF2B5EF4-FFF2-40B4-BE49-F238E27FC236}">
                  <a16:creationId xmlns:a16="http://schemas.microsoft.com/office/drawing/2014/main" id="{14906F79-4248-4330-9543-4ADA64C9C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30"/>
            <a:stretch/>
          </p:blipFill>
          <p:spPr>
            <a:xfrm>
              <a:off x="-17825" y="0"/>
              <a:ext cx="6858000" cy="990238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04608" y="3001169"/>
              <a:ext cx="5781491" cy="4706267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544" y="3561367"/>
              <a:ext cx="553961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Dacă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sunteți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fumător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nefumător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b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abțineți-vă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de la </a:t>
              </a: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fumat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în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casă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în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mașină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și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 </a:t>
              </a: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locul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lang="es-E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muncă</a:t>
              </a:r>
              <a:r>
                <a:rPr lang="es-E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40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72">
              <a:extLst>
                <a:ext uri="{FF2B5EF4-FFF2-40B4-BE49-F238E27FC236}">
                  <a16:creationId xmlns:a16="http://schemas.microsoft.com/office/drawing/2014/main" id="{C450FE76-60F2-DB49-9F5E-5AF8D0B77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41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id="{FF4415E2-89C8-C9BB-ACC9-AED7F903B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078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5DE4E5A-8C8A-E9B8-09BB-619606DD5AE6}"/>
                </a:ext>
              </a:extLst>
            </p:cNvPr>
            <p:cNvSpPr/>
            <p:nvPr/>
          </p:nvSpPr>
          <p:spPr>
            <a:xfrm>
              <a:off x="416103" y="381569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124A35A-402A-9C06-0E56-C527AE7EECFA}"/>
                </a:ext>
              </a:extLst>
            </p:cNvPr>
            <p:cNvGrpSpPr/>
            <p:nvPr/>
          </p:nvGrpSpPr>
          <p:grpSpPr>
            <a:xfrm>
              <a:off x="2511519" y="375565"/>
              <a:ext cx="1799302" cy="1805224"/>
              <a:chOff x="2529344" y="375565"/>
              <a:chExt cx="1799302" cy="1805224"/>
            </a:xfrm>
          </p:grpSpPr>
          <p:sp>
            <p:nvSpPr>
              <p:cNvPr id="18" name="Ovaal 41">
                <a:extLst>
                  <a:ext uri="{FF2B5EF4-FFF2-40B4-BE49-F238E27FC236}">
                    <a16:creationId xmlns:a16="http://schemas.microsoft.com/office/drawing/2014/main" id="{8A74F441-8198-DAC1-6747-E4195A1DF7D1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23" name="Picture 22" descr="Icon&#10;&#10;Description automatically generated">
                <a:extLst>
                  <a:ext uri="{FF2B5EF4-FFF2-40B4-BE49-F238E27FC236}">
                    <a16:creationId xmlns:a16="http://schemas.microsoft.com/office/drawing/2014/main" id="{BBCBC101-32B2-E54E-EAC0-AE9C6716A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5061C7-6E71-3872-7C46-8C2F16EEF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284" t="19305" r="14595" b="11463"/>
            <a:stretch/>
          </p:blipFill>
          <p:spPr>
            <a:xfrm>
              <a:off x="4604256" y="370203"/>
              <a:ext cx="1827452" cy="1828800"/>
            </a:xfrm>
            <a:prstGeom prst="ellipse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6058E5-7F45-894C-B934-8F2408E27ADC}"/>
                </a:ext>
              </a:extLst>
            </p:cNvPr>
            <p:cNvSpPr/>
            <p:nvPr/>
          </p:nvSpPr>
          <p:spPr>
            <a:xfrm>
              <a:off x="570869" y="774418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Introduceți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sigla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organizației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dvs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.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aici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78DD887B-BF76-673B-C809-73CC32CE8E85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A3F79E14-9106-50A3-FFF7-276A3F6D4C18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3">
                <a:extLst>
                  <a:ext uri="{FF2B5EF4-FFF2-40B4-BE49-F238E27FC236}">
                    <a16:creationId xmlns:a16="http://schemas.microsoft.com/office/drawing/2014/main" id="{06B6324B-1100-CC9C-E291-644DB4E65E09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E77E0D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Campania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PrEvCan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© a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fost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inițiată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de EONS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și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se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desfășoară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în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colaborare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br>
                  <a:rPr lang="en-US" sz="1200" b="1" i="0" dirty="0">
                    <a:solidFill>
                      <a:srgbClr val="E77E0D"/>
                    </a:solidFill>
                    <a:effectLst/>
                  </a:rPr>
                </a:b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cu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partenerul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cheie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de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campanie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, ESMO. Mai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multe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informații</a:t>
                </a:r>
                <a:r>
                  <a:rPr lang="nl-BE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585C2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585C2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20" name="Group 14">
                <a:extLst>
                  <a:ext uri="{FF2B5EF4-FFF2-40B4-BE49-F238E27FC236}">
                    <a16:creationId xmlns:a16="http://schemas.microsoft.com/office/drawing/2014/main" id="{31A67730-4846-5131-F915-A518714AE359}"/>
                  </a:ext>
                </a:extLst>
              </p:cNvPr>
              <p:cNvGrpSpPr/>
              <p:nvPr/>
            </p:nvGrpSpPr>
            <p:grpSpPr>
              <a:xfrm>
                <a:off x="38630" y="9174175"/>
                <a:ext cx="474731" cy="475488"/>
                <a:chOff x="-302004" y="1916250"/>
                <a:chExt cx="2823923" cy="2823924"/>
              </a:xfrm>
            </p:grpSpPr>
            <p:sp>
              <p:nvSpPr>
                <p:cNvPr id="22" name="Ovaal 2">
                  <a:extLst>
                    <a:ext uri="{FF2B5EF4-FFF2-40B4-BE49-F238E27FC236}">
                      <a16:creationId xmlns:a16="http://schemas.microsoft.com/office/drawing/2014/main" id="{24D1AD26-DDEE-E98A-3EE0-CC3CC99C4DE1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9" name="Picture 16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A7FBF52-B75A-4AAA-5FC2-63AE112CFB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21" name="Graphic 11">
                <a:extLst>
                  <a:ext uri="{FF2B5EF4-FFF2-40B4-BE49-F238E27FC236}">
                    <a16:creationId xmlns:a16="http://schemas.microsoft.com/office/drawing/2014/main" id="{054E8563-BB4B-07AB-CC07-E5D4071ACE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108194" y="9246211"/>
                <a:ext cx="702865" cy="331414"/>
              </a:xfrm>
              <a:prstGeom prst="rect">
                <a:avLst/>
              </a:prstGeom>
            </p:spPr>
          </p:pic>
        </p:grpSp>
      </p:grpSp>
      <p:sp>
        <p:nvSpPr>
          <p:cNvPr id="10" name="TextBox 7">
            <a:extLst>
              <a:ext uri="{FF2B5EF4-FFF2-40B4-BE49-F238E27FC236}">
                <a16:creationId xmlns:a16="http://schemas.microsoft.com/office/drawing/2014/main" id="{1DF63CB1-9EB0-E882-DFF8-746B8F3061ED}"/>
              </a:ext>
            </a:extLst>
          </p:cNvPr>
          <p:cNvSpPr txBox="1"/>
          <p:nvPr/>
        </p:nvSpPr>
        <p:spPr>
          <a:xfrm>
            <a:off x="2369339" y="1020366"/>
            <a:ext cx="2115515" cy="16465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ELIMINAȚI FUMATUL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ACASĂ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 </a:t>
            </a:r>
            <a:endParaRPr lang="en-GB" sz="500" b="1" dirty="0">
              <a:solidFill>
                <a:srgbClr val="FFFFFF"/>
              </a:solidFill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SPRIJINIȚI POLITICILE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ÎN FAVOREA INTERZICERII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FUMATULUI LA LOCUL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DE MUNCĂ</a:t>
            </a:r>
            <a:endParaRPr lang="en-GB" sz="800" b="1" kern="1200" dirty="0">
              <a:solidFill>
                <a:srgbClr val="FFFFFF"/>
              </a:solidFill>
              <a:effectLst/>
              <a:latin typeface="Verdana"/>
              <a:ea typeface="DengXi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40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2DECF874-2EB3-5A51-8323-6B6874585116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3E38A4E-4419-A506-008E-3E252AB12E56}"/>
                </a:ext>
              </a:extLst>
            </p:cNvPr>
            <p:cNvGrpSpPr/>
            <p:nvPr/>
          </p:nvGrpSpPr>
          <p:grpSpPr>
            <a:xfrm>
              <a:off x="132258" y="4555419"/>
              <a:ext cx="6586415" cy="1931109"/>
              <a:chOff x="132258" y="4555419"/>
              <a:chExt cx="6586415" cy="1931109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8E8A3043-603E-6CED-2B04-9EE75E5226DD}"/>
                  </a:ext>
                </a:extLst>
              </p:cNvPr>
              <p:cNvSpPr/>
              <p:nvPr/>
            </p:nvSpPr>
            <p:spPr>
              <a:xfrm>
                <a:off x="347456" y="4555419"/>
                <a:ext cx="6238960" cy="1708298"/>
              </a:xfrm>
              <a:prstGeom prst="roundRect">
                <a:avLst/>
              </a:prstGeom>
              <a:solidFill>
                <a:schemeClr val="bg1">
                  <a:alpha val="77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0DF9685-ED49-FC94-420B-5FAD5741CB34}"/>
                  </a:ext>
                </a:extLst>
              </p:cNvPr>
              <p:cNvSpPr txBox="1"/>
              <p:nvPr/>
            </p:nvSpPr>
            <p:spPr>
              <a:xfrm>
                <a:off x="132258" y="4639869"/>
                <a:ext cx="6586415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:r>
                  <a:rPr lang="en-GB" sz="3200" b="1" dirty="0" err="1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Mesaje</a:t>
                </a:r>
                <a:r>
                  <a:rPr lang="en-GB" sz="3200" b="1" dirty="0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b="1" dirty="0" err="1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pentru</a:t>
                </a:r>
                <a:r>
                  <a:rPr lang="en-GB" sz="3200" b="1" dirty="0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b="1" dirty="0" err="1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profesioniștii</a:t>
                </a:r>
                <a:r>
                  <a:rPr lang="en-GB" sz="3200" b="1" dirty="0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en-GB" sz="3200" b="1" dirty="0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3200" b="1" dirty="0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din </a:t>
                </a:r>
                <a:r>
                  <a:rPr lang="en-GB" sz="3200" b="1" dirty="0" err="1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domeniul</a:t>
                </a:r>
                <a:r>
                  <a:rPr lang="en-GB" sz="3200" b="1" dirty="0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b="1" dirty="0" err="1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sănătății</a:t>
                </a:r>
                <a:endParaRPr lang="en-GB" sz="3200" b="1" dirty="0">
                  <a:solidFill>
                    <a:srgbClr val="E77E0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sz="3200" b="1" dirty="0">
                  <a:solidFill>
                    <a:srgbClr val="E77E0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72">
              <a:extLst>
                <a:ext uri="{FF2B5EF4-FFF2-40B4-BE49-F238E27FC236}">
                  <a16:creationId xmlns:a16="http://schemas.microsoft.com/office/drawing/2014/main" id="{362F66DF-F616-28A5-1F78-35A681853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" name="Freeform 74">
              <a:extLst>
                <a:ext uri="{FF2B5EF4-FFF2-40B4-BE49-F238E27FC236}">
                  <a16:creationId xmlns:a16="http://schemas.microsoft.com/office/drawing/2014/main" id="{58ABA830-16F9-F311-B51A-8BFCE2F5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4A0AC1D-4026-634C-8220-18A2212A32BB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68" name="Ovaal 41">
                <a:extLst>
                  <a:ext uri="{FF2B5EF4-FFF2-40B4-BE49-F238E27FC236}">
                    <a16:creationId xmlns:a16="http://schemas.microsoft.com/office/drawing/2014/main" id="{B642E3E5-F828-21CD-73EB-6E7CC425A3C5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0" name="Picture 69" descr="Icon&#10;&#10;Description automatically generated">
                <a:extLst>
                  <a:ext uri="{FF2B5EF4-FFF2-40B4-BE49-F238E27FC236}">
                    <a16:creationId xmlns:a16="http://schemas.microsoft.com/office/drawing/2014/main" id="{A271D678-A55E-F6F7-28DC-4B89C2F29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F6FF1C1-7ED1-EBD9-6E90-05C854F5E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F1915EF-6509-2482-FBEE-56BD91C796BA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74" name="Ovaal 2">
                <a:extLst>
                  <a:ext uri="{FF2B5EF4-FFF2-40B4-BE49-F238E27FC236}">
                    <a16:creationId xmlns:a16="http://schemas.microsoft.com/office/drawing/2014/main" id="{2952D3ED-C3CD-099E-8F9A-31D3DDBF386A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5" name="Picture 74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4317A3E3-4891-BA0D-B8F2-6E9BC94E9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0172C716-87DF-0F8C-EA04-DD1E9728EDC8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3" name="Rectangle 12">
                <a:extLst>
                  <a:ext uri="{FF2B5EF4-FFF2-40B4-BE49-F238E27FC236}">
                    <a16:creationId xmlns:a16="http://schemas.microsoft.com/office/drawing/2014/main" id="{9AD44FC2-5758-6607-5459-98CAC10CF6D6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TextBox 13">
                <a:extLst>
                  <a:ext uri="{FF2B5EF4-FFF2-40B4-BE49-F238E27FC236}">
                    <a16:creationId xmlns:a16="http://schemas.microsoft.com/office/drawing/2014/main" id="{3EFC2F7A-99CA-7A79-46A2-01F4526E19EB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E77E0D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Campania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PrEvCan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© a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fost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inițiată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de EONS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și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se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desfășoară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în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colaborare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br>
                  <a:rPr lang="en-US" sz="1200" b="1" i="0" dirty="0">
                    <a:solidFill>
                      <a:srgbClr val="E77E0D"/>
                    </a:solidFill>
                    <a:effectLst/>
                  </a:rPr>
                </a:b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cu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partenerul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cheie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de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campanie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, ESMO. Mai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multe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informații</a:t>
                </a:r>
                <a:r>
                  <a:rPr lang="nl-BE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585C2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585C2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5" name="Group 14">
                <a:extLst>
                  <a:ext uri="{FF2B5EF4-FFF2-40B4-BE49-F238E27FC236}">
                    <a16:creationId xmlns:a16="http://schemas.microsoft.com/office/drawing/2014/main" id="{05005A9E-AFA8-22E2-C2CA-9D91871A7D01}"/>
                  </a:ext>
                </a:extLst>
              </p:cNvPr>
              <p:cNvGrpSpPr/>
              <p:nvPr/>
            </p:nvGrpSpPr>
            <p:grpSpPr>
              <a:xfrm>
                <a:off x="38630" y="9174175"/>
                <a:ext cx="474731" cy="475488"/>
                <a:chOff x="-302004" y="1916250"/>
                <a:chExt cx="2823923" cy="2823924"/>
              </a:xfrm>
            </p:grpSpPr>
            <p:sp>
              <p:nvSpPr>
                <p:cNvPr id="7" name="Ovaal 2">
                  <a:extLst>
                    <a:ext uri="{FF2B5EF4-FFF2-40B4-BE49-F238E27FC236}">
                      <a16:creationId xmlns:a16="http://schemas.microsoft.com/office/drawing/2014/main" id="{52F60436-E762-3E3A-9FC5-0A7FD4D66DF7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8" name="Picture 16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4381ED79-6262-BDD6-EA16-35F7E7B94B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6" name="Graphic 11">
                <a:extLst>
                  <a:ext uri="{FF2B5EF4-FFF2-40B4-BE49-F238E27FC236}">
                    <a16:creationId xmlns:a16="http://schemas.microsoft.com/office/drawing/2014/main" id="{763F70DC-A93E-949E-D376-1C4A0081F4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108194" y="9246211"/>
                <a:ext cx="702865" cy="331414"/>
              </a:xfrm>
              <a:prstGeom prst="rect">
                <a:avLst/>
              </a:prstGeom>
            </p:spPr>
          </p:pic>
        </p:grpSp>
      </p:grpSp>
      <p:sp>
        <p:nvSpPr>
          <p:cNvPr id="12" name="TextBox 7">
            <a:extLst>
              <a:ext uri="{FF2B5EF4-FFF2-40B4-BE49-F238E27FC236}">
                <a16:creationId xmlns:a16="http://schemas.microsoft.com/office/drawing/2014/main" id="{4C6B07CC-3D79-60E0-BA59-A6685034B678}"/>
              </a:ext>
            </a:extLst>
          </p:cNvPr>
          <p:cNvSpPr txBox="1"/>
          <p:nvPr/>
        </p:nvSpPr>
        <p:spPr>
          <a:xfrm>
            <a:off x="2369339" y="1020366"/>
            <a:ext cx="2115515" cy="16465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ELIMINAȚI FUMATUL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ACASĂ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 </a:t>
            </a:r>
            <a:endParaRPr lang="en-GB" sz="500" b="1" dirty="0">
              <a:solidFill>
                <a:srgbClr val="FFFFFF"/>
              </a:solidFill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SPRIJINIȚI POLITICILE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ÎN FAVOREA INTERZICERII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FUMATULUI LA LOCUL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DE MUNCĂ</a:t>
            </a:r>
            <a:endParaRPr lang="en-GB" sz="800" b="1" kern="1200" dirty="0">
              <a:solidFill>
                <a:srgbClr val="FFFFFF"/>
              </a:solidFill>
              <a:effectLst/>
              <a:latin typeface="Verdana"/>
              <a:ea typeface="DengXi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Skupina 31">
            <a:extLst>
              <a:ext uri="{FF2B5EF4-FFF2-40B4-BE49-F238E27FC236}">
                <a16:creationId xmlns:a16="http://schemas.microsoft.com/office/drawing/2014/main" id="{869CA160-843F-6C5B-D802-9C67FFC3FCCE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4" name="Picture 3" descr="A person and person holding hands&#10;&#10;Description automatically generated with low confidence">
              <a:extLst>
                <a:ext uri="{FF2B5EF4-FFF2-40B4-BE49-F238E27FC236}">
                  <a16:creationId xmlns:a16="http://schemas.microsoft.com/office/drawing/2014/main" id="{761A6D42-85F8-4642-A8C0-A06B906DE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9" r="36992"/>
            <a:stretch/>
          </p:blipFill>
          <p:spPr>
            <a:xfrm>
              <a:off x="-1" y="0"/>
              <a:ext cx="6856233" cy="9209055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719288" y="3717284"/>
              <a:ext cx="5781491" cy="2790031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103" y="3714387"/>
              <a:ext cx="553961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Toate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unitățile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de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îngrijire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sănătății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și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zonele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învecinate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trebuie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să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fie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fără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fum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țigară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Freeform 72">
              <a:extLst>
                <a:ext uri="{FF2B5EF4-FFF2-40B4-BE49-F238E27FC236}">
                  <a16:creationId xmlns:a16="http://schemas.microsoft.com/office/drawing/2014/main" id="{10F692C1-1870-C9D8-9EC7-27D8590F3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id="{CC82DE88-209E-FEEB-333D-D6E3BD14F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D423B4F-6C35-64A7-FB50-C041ACD50B9B}"/>
                </a:ext>
              </a:extLst>
            </p:cNvPr>
            <p:cNvSpPr/>
            <p:nvPr/>
          </p:nvSpPr>
          <p:spPr>
            <a:xfrm>
              <a:off x="433928" y="381569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F8C7CF1-89D6-568E-214E-7A60CD6015AB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18" name="Ovaal 41">
                <a:extLst>
                  <a:ext uri="{FF2B5EF4-FFF2-40B4-BE49-F238E27FC236}">
                    <a16:creationId xmlns:a16="http://schemas.microsoft.com/office/drawing/2014/main" id="{D2BEA01E-67D7-B550-97D0-F30C07D0943D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Picture 23" descr="Icon&#10;&#10;Description automatically generated">
                <a:extLst>
                  <a:ext uri="{FF2B5EF4-FFF2-40B4-BE49-F238E27FC236}">
                    <a16:creationId xmlns:a16="http://schemas.microsoft.com/office/drawing/2014/main" id="{ED118E52-783C-B98E-2EF7-1286DE9D21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530F62-671D-E805-2F12-B14AA8702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7029FA-4CC9-4D43-8EAA-DE344DEECF18}"/>
                </a:ext>
              </a:extLst>
            </p:cNvPr>
            <p:cNvSpPr/>
            <p:nvPr/>
          </p:nvSpPr>
          <p:spPr>
            <a:xfrm>
              <a:off x="588694" y="778093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Introduceți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sigla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organizației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dvs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.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aici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3DB3A7C8-2E14-E7E8-F3C0-2E201FDD099F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938921A4-E8F1-8CBE-8544-F3BBBBD0680E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3">
                <a:extLst>
                  <a:ext uri="{FF2B5EF4-FFF2-40B4-BE49-F238E27FC236}">
                    <a16:creationId xmlns:a16="http://schemas.microsoft.com/office/drawing/2014/main" id="{3D3EE043-D5E1-FBE1-787C-1442CBA34FAD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E77E0D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Campania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PrEvCan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© a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fost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inițiată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de EONS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și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se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desfășoară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în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colaborare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br>
                  <a:rPr lang="en-US" sz="1200" b="1" i="0" dirty="0">
                    <a:solidFill>
                      <a:srgbClr val="E77E0D"/>
                    </a:solidFill>
                    <a:effectLst/>
                  </a:rPr>
                </a:b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cu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partenerul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cheie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de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campanie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, ESMO. Mai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multe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informații</a:t>
                </a:r>
                <a:r>
                  <a:rPr lang="nl-BE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585C2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585C2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20" name="Group 14">
                <a:extLst>
                  <a:ext uri="{FF2B5EF4-FFF2-40B4-BE49-F238E27FC236}">
                    <a16:creationId xmlns:a16="http://schemas.microsoft.com/office/drawing/2014/main" id="{E73B77E1-B56C-DFE9-44A5-06E72058ECEF}"/>
                  </a:ext>
                </a:extLst>
              </p:cNvPr>
              <p:cNvGrpSpPr/>
              <p:nvPr/>
            </p:nvGrpSpPr>
            <p:grpSpPr>
              <a:xfrm>
                <a:off x="38630" y="9174175"/>
                <a:ext cx="474731" cy="475488"/>
                <a:chOff x="-302004" y="1916250"/>
                <a:chExt cx="2823923" cy="2823924"/>
              </a:xfrm>
            </p:grpSpPr>
            <p:sp>
              <p:nvSpPr>
                <p:cNvPr id="22" name="Ovaal 2">
                  <a:extLst>
                    <a:ext uri="{FF2B5EF4-FFF2-40B4-BE49-F238E27FC236}">
                      <a16:creationId xmlns:a16="http://schemas.microsoft.com/office/drawing/2014/main" id="{EAC23FE0-C6AC-DD20-59A2-99B29881EFC4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3" name="Picture 16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827BDD02-8803-768D-AB69-EAA17A2A18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21" name="Graphic 11">
                <a:extLst>
                  <a:ext uri="{FF2B5EF4-FFF2-40B4-BE49-F238E27FC236}">
                    <a16:creationId xmlns:a16="http://schemas.microsoft.com/office/drawing/2014/main" id="{F86E877A-DDE5-CDD9-35AE-3E43DBA73B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108194" y="9246211"/>
                <a:ext cx="702865" cy="331414"/>
              </a:xfrm>
              <a:prstGeom prst="rect">
                <a:avLst/>
              </a:prstGeom>
            </p:spPr>
          </p:pic>
        </p:grpSp>
      </p:grpSp>
      <p:sp>
        <p:nvSpPr>
          <p:cNvPr id="10" name="TextBox 7">
            <a:extLst>
              <a:ext uri="{FF2B5EF4-FFF2-40B4-BE49-F238E27FC236}">
                <a16:creationId xmlns:a16="http://schemas.microsoft.com/office/drawing/2014/main" id="{EDA82C02-6555-6B9E-A4AC-865A77356C65}"/>
              </a:ext>
            </a:extLst>
          </p:cNvPr>
          <p:cNvSpPr txBox="1"/>
          <p:nvPr/>
        </p:nvSpPr>
        <p:spPr>
          <a:xfrm>
            <a:off x="2369339" y="1020366"/>
            <a:ext cx="2115515" cy="16465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ELIMINAȚI FUMATUL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ACASĂ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 </a:t>
            </a:r>
            <a:endParaRPr lang="en-GB" sz="500" b="1" dirty="0">
              <a:solidFill>
                <a:srgbClr val="FFFFFF"/>
              </a:solidFill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SPRIJINIȚI POLITICILE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ÎN FAVOREA INTERZICERII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FUMATULUI LA LOCUL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DE MUNCĂ</a:t>
            </a:r>
            <a:endParaRPr lang="en-GB" sz="800" b="1" kern="1200" dirty="0">
              <a:solidFill>
                <a:srgbClr val="FFFFFF"/>
              </a:solidFill>
              <a:effectLst/>
              <a:latin typeface="Verdana"/>
              <a:ea typeface="DengXi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95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kupina 30">
            <a:extLst>
              <a:ext uri="{FF2B5EF4-FFF2-40B4-BE49-F238E27FC236}">
                <a16:creationId xmlns:a16="http://schemas.microsoft.com/office/drawing/2014/main" id="{B176E524-70CB-C65B-1285-766FD205F72C}"/>
              </a:ext>
            </a:extLst>
          </p:cNvPr>
          <p:cNvGrpSpPr/>
          <p:nvPr/>
        </p:nvGrpSpPr>
        <p:grpSpPr>
          <a:xfrm>
            <a:off x="-10968" y="-1"/>
            <a:ext cx="6868968" cy="10020562"/>
            <a:chOff x="-10968" y="-1"/>
            <a:chExt cx="6868968" cy="10020562"/>
          </a:xfrm>
        </p:grpSpPr>
        <p:pic>
          <p:nvPicPr>
            <p:cNvPr id="13" name="Picture 12" descr="A picture containing person, indoor, floor, standing&#10;&#10;Description automatically generated">
              <a:extLst>
                <a:ext uri="{FF2B5EF4-FFF2-40B4-BE49-F238E27FC236}">
                  <a16:creationId xmlns:a16="http://schemas.microsoft.com/office/drawing/2014/main" id="{72DEBA54-C837-4993-8DC2-D65C0E8A9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69"/>
            <a:stretch/>
          </p:blipFill>
          <p:spPr>
            <a:xfrm>
              <a:off x="0" y="-1"/>
              <a:ext cx="6856233" cy="9916517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1761" y="3131450"/>
              <a:ext cx="5889018" cy="496523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461" y="3223384"/>
              <a:ext cx="553961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Profesioniștii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din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domeniul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sănătății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sunt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modele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! </a:t>
              </a:r>
              <a:b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Aveți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grijă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de propria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sănătate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și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asigurați-vă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că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nu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vă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expuneți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la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fumatul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pasiv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US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" name="Freeform 72">
              <a:extLst>
                <a:ext uri="{FF2B5EF4-FFF2-40B4-BE49-F238E27FC236}">
                  <a16:creationId xmlns:a16="http://schemas.microsoft.com/office/drawing/2014/main" id="{2EDC925F-397F-85B6-C85B-CC701EE84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" name="Freeform 74">
              <a:extLst>
                <a:ext uri="{FF2B5EF4-FFF2-40B4-BE49-F238E27FC236}">
                  <a16:creationId xmlns:a16="http://schemas.microsoft.com/office/drawing/2014/main" id="{1453C093-1122-00B9-59C1-41EFF56A3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D5DF13D-6EEA-F2C1-0E6A-DB9E172C984E}"/>
                </a:ext>
              </a:extLst>
            </p:cNvPr>
            <p:cNvSpPr/>
            <p:nvPr/>
          </p:nvSpPr>
          <p:spPr>
            <a:xfrm>
              <a:off x="433928" y="381569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10AE56-5DCD-3A18-A818-AF7B0FD33613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18" name="Ovaal 41">
                <a:extLst>
                  <a:ext uri="{FF2B5EF4-FFF2-40B4-BE49-F238E27FC236}">
                    <a16:creationId xmlns:a16="http://schemas.microsoft.com/office/drawing/2014/main" id="{162AC32A-D61E-11BD-C269-404628D79D8D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23" name="Picture 22" descr="Icon&#10;&#10;Description automatically generated">
                <a:extLst>
                  <a:ext uri="{FF2B5EF4-FFF2-40B4-BE49-F238E27FC236}">
                    <a16:creationId xmlns:a16="http://schemas.microsoft.com/office/drawing/2014/main" id="{47DCD0DA-8E84-43CC-3F81-D96BE160B4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2B67D1-E378-344D-871B-1F95A32BE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D0157CD-4025-1444-90AD-0F719DA2DED7}"/>
                </a:ext>
              </a:extLst>
            </p:cNvPr>
            <p:cNvSpPr/>
            <p:nvPr/>
          </p:nvSpPr>
          <p:spPr>
            <a:xfrm>
              <a:off x="588694" y="7867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Introduceți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sigla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organizației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dvs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.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aici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FD0BBAF5-4DC1-55F0-71FF-466FC43D309D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B70888B9-B044-14AB-6A12-61DA0BE7ACE6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3">
                <a:extLst>
                  <a:ext uri="{FF2B5EF4-FFF2-40B4-BE49-F238E27FC236}">
                    <a16:creationId xmlns:a16="http://schemas.microsoft.com/office/drawing/2014/main" id="{DABD669E-9DC7-07BE-744B-FA6B89159D7C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E77E0D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Campania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PrEvCan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© a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fost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inițiată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de EONS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și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se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desfășoară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în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colaborare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br>
                  <a:rPr lang="en-US" sz="1200" b="1" i="0" dirty="0">
                    <a:solidFill>
                      <a:srgbClr val="E77E0D"/>
                    </a:solidFill>
                    <a:effectLst/>
                  </a:rPr>
                </a:b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cu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partenerul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cheie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de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campanie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, ESMO. Mai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multe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informații</a:t>
                </a:r>
                <a:r>
                  <a:rPr lang="nl-BE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585C2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585C2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20" name="Group 14">
                <a:extLst>
                  <a:ext uri="{FF2B5EF4-FFF2-40B4-BE49-F238E27FC236}">
                    <a16:creationId xmlns:a16="http://schemas.microsoft.com/office/drawing/2014/main" id="{5B001F30-4A5A-6293-6A18-2A6531F1818B}"/>
                  </a:ext>
                </a:extLst>
              </p:cNvPr>
              <p:cNvGrpSpPr/>
              <p:nvPr/>
            </p:nvGrpSpPr>
            <p:grpSpPr>
              <a:xfrm>
                <a:off x="38630" y="9174175"/>
                <a:ext cx="474731" cy="475488"/>
                <a:chOff x="-302004" y="1916250"/>
                <a:chExt cx="2823923" cy="2823924"/>
              </a:xfrm>
            </p:grpSpPr>
            <p:sp>
              <p:nvSpPr>
                <p:cNvPr id="22" name="Ovaal 2">
                  <a:extLst>
                    <a:ext uri="{FF2B5EF4-FFF2-40B4-BE49-F238E27FC236}">
                      <a16:creationId xmlns:a16="http://schemas.microsoft.com/office/drawing/2014/main" id="{5648F240-EFBA-6FAE-002D-6614A8D6D154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9" name="Picture 16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0D37490-0BC4-5B8B-F75B-F55414654A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21" name="Graphic 11">
                <a:extLst>
                  <a:ext uri="{FF2B5EF4-FFF2-40B4-BE49-F238E27FC236}">
                    <a16:creationId xmlns:a16="http://schemas.microsoft.com/office/drawing/2014/main" id="{B90BB6A4-6048-3651-B84D-C3A1CF7189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108194" y="9246211"/>
                <a:ext cx="702865" cy="331414"/>
              </a:xfrm>
              <a:prstGeom prst="rect">
                <a:avLst/>
              </a:prstGeom>
            </p:spPr>
          </p:pic>
        </p:grpSp>
      </p:grpSp>
      <p:sp>
        <p:nvSpPr>
          <p:cNvPr id="9" name="TextBox 7">
            <a:extLst>
              <a:ext uri="{FF2B5EF4-FFF2-40B4-BE49-F238E27FC236}">
                <a16:creationId xmlns:a16="http://schemas.microsoft.com/office/drawing/2014/main" id="{D4329953-55DC-CA57-DBB3-BED9EAB12FD1}"/>
              </a:ext>
            </a:extLst>
          </p:cNvPr>
          <p:cNvSpPr txBox="1"/>
          <p:nvPr/>
        </p:nvSpPr>
        <p:spPr>
          <a:xfrm>
            <a:off x="2369339" y="1020366"/>
            <a:ext cx="2115515" cy="16465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ELIMINAȚI FUMATUL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ACASĂ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 </a:t>
            </a:r>
            <a:endParaRPr lang="en-GB" sz="500" b="1" dirty="0">
              <a:solidFill>
                <a:srgbClr val="FFFFFF"/>
              </a:solidFill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SPRIJINIȚI POLITICILE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ÎN FAVOREA INTERZICERII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FUMATULUI LA LOCUL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DE MUNCĂ</a:t>
            </a:r>
            <a:endParaRPr lang="en-GB" sz="800" b="1" kern="1200" dirty="0">
              <a:solidFill>
                <a:srgbClr val="FFFFFF"/>
              </a:solidFill>
              <a:effectLst/>
              <a:latin typeface="Verdana"/>
              <a:ea typeface="DengXi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38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>
            <a:extLst>
              <a:ext uri="{FF2B5EF4-FFF2-40B4-BE49-F238E27FC236}">
                <a16:creationId xmlns:a16="http://schemas.microsoft.com/office/drawing/2014/main" id="{5D69F339-A544-4732-209E-ED768EF664D4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6" name="Picture 5" descr="A person showing a person something on a tablet&#10;&#10;Description automatically generated with medium confidence">
              <a:extLst>
                <a:ext uri="{FF2B5EF4-FFF2-40B4-BE49-F238E27FC236}">
                  <a16:creationId xmlns:a16="http://schemas.microsoft.com/office/drawing/2014/main" id="{095C8D2A-14CB-4837-9E2F-D54DD4A08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7" t="13787" r="3479" b="1278"/>
            <a:stretch/>
          </p:blipFill>
          <p:spPr>
            <a:xfrm>
              <a:off x="-6861" y="0"/>
              <a:ext cx="6858000" cy="990238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44229" y="3869262"/>
              <a:ext cx="5781491" cy="4174764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65" y="3872159"/>
              <a:ext cx="553961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Evaluați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întotdeauna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expunerea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pacienților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dumneavoastră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la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fumatul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pasiv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! </a:t>
              </a:r>
              <a:b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Dați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sfaturi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pentru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evita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fumatul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pasiv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72">
              <a:extLst>
                <a:ext uri="{FF2B5EF4-FFF2-40B4-BE49-F238E27FC236}">
                  <a16:creationId xmlns:a16="http://schemas.microsoft.com/office/drawing/2014/main" id="{A0B10EDB-8CB9-59A4-A814-A064913FF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04" y="153869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Freeform 74">
              <a:extLst>
                <a:ext uri="{FF2B5EF4-FFF2-40B4-BE49-F238E27FC236}">
                  <a16:creationId xmlns:a16="http://schemas.microsoft.com/office/drawing/2014/main" id="{7EDD8160-D383-8063-9762-60233FE78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3041" y="153870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3F013DF-4461-E822-9F07-DE2DF9D0E1FF}"/>
                </a:ext>
              </a:extLst>
            </p:cNvPr>
            <p:cNvSpPr/>
            <p:nvPr/>
          </p:nvSpPr>
          <p:spPr>
            <a:xfrm>
              <a:off x="427066" y="381568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D75C1F3-1BE0-F254-09A2-AD580D07F156}"/>
                </a:ext>
              </a:extLst>
            </p:cNvPr>
            <p:cNvGrpSpPr/>
            <p:nvPr/>
          </p:nvGrpSpPr>
          <p:grpSpPr>
            <a:xfrm>
              <a:off x="2522482" y="375564"/>
              <a:ext cx="1799302" cy="1805224"/>
              <a:chOff x="2529344" y="375565"/>
              <a:chExt cx="1799302" cy="1805224"/>
            </a:xfrm>
          </p:grpSpPr>
          <p:sp>
            <p:nvSpPr>
              <p:cNvPr id="68" name="Ovaal 41">
                <a:extLst>
                  <a:ext uri="{FF2B5EF4-FFF2-40B4-BE49-F238E27FC236}">
                    <a16:creationId xmlns:a16="http://schemas.microsoft.com/office/drawing/2014/main" id="{5D30F702-BC8C-B1E9-9479-F475FCAC939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0" name="Picture 69" descr="Icon&#10;&#10;Description automatically generated">
                <a:extLst>
                  <a:ext uri="{FF2B5EF4-FFF2-40B4-BE49-F238E27FC236}">
                    <a16:creationId xmlns:a16="http://schemas.microsoft.com/office/drawing/2014/main" id="{A4708B04-AD7A-E8C5-82C5-224FD80F4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4CF703F-2383-8119-82D0-80C97272B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284" t="19305" r="14595" b="11463"/>
            <a:stretch/>
          </p:blipFill>
          <p:spPr>
            <a:xfrm>
              <a:off x="4615219" y="370202"/>
              <a:ext cx="1827452" cy="1828800"/>
            </a:xfrm>
            <a:prstGeom prst="ellipse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D50720-BF80-EF44-BCF4-88BD9C143BAB}"/>
                </a:ext>
              </a:extLst>
            </p:cNvPr>
            <p:cNvSpPr/>
            <p:nvPr/>
          </p:nvSpPr>
          <p:spPr>
            <a:xfrm>
              <a:off x="581832" y="723470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Introduceți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sigla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organizației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dvs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.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aici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EF4A11CC-1F36-664E-3777-677A72187DCE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4" name="Rectangle 12">
                <a:extLst>
                  <a:ext uri="{FF2B5EF4-FFF2-40B4-BE49-F238E27FC236}">
                    <a16:creationId xmlns:a16="http://schemas.microsoft.com/office/drawing/2014/main" id="{868B0EB7-ABF1-F722-6D73-571200FBA88F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TextBox 13">
                <a:extLst>
                  <a:ext uri="{FF2B5EF4-FFF2-40B4-BE49-F238E27FC236}">
                    <a16:creationId xmlns:a16="http://schemas.microsoft.com/office/drawing/2014/main" id="{CC7F7A2C-5F57-0E9A-5A52-867B3F290F26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E77E0D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Campania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PrEvCan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© a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fost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inițiată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de EONS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și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se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desfășoară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în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colaborare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br>
                  <a:rPr lang="en-US" sz="1200" b="1" i="0" dirty="0">
                    <a:solidFill>
                      <a:srgbClr val="E77E0D"/>
                    </a:solidFill>
                    <a:effectLst/>
                  </a:rPr>
                </a:b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cu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partenerul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cheie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de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campanie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, ESMO. Mai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multe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informații</a:t>
                </a:r>
                <a:r>
                  <a:rPr lang="nl-BE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585C2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585C2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7" name="Group 14">
                <a:extLst>
                  <a:ext uri="{FF2B5EF4-FFF2-40B4-BE49-F238E27FC236}">
                    <a16:creationId xmlns:a16="http://schemas.microsoft.com/office/drawing/2014/main" id="{DB565030-606B-63DD-E382-7D424860D9CB}"/>
                  </a:ext>
                </a:extLst>
              </p:cNvPr>
              <p:cNvGrpSpPr/>
              <p:nvPr/>
            </p:nvGrpSpPr>
            <p:grpSpPr>
              <a:xfrm>
                <a:off x="38630" y="9174175"/>
                <a:ext cx="474731" cy="475488"/>
                <a:chOff x="-302004" y="1916250"/>
                <a:chExt cx="2823923" cy="2823924"/>
              </a:xfrm>
            </p:grpSpPr>
            <p:sp>
              <p:nvSpPr>
                <p:cNvPr id="9" name="Ovaal 2">
                  <a:extLst>
                    <a:ext uri="{FF2B5EF4-FFF2-40B4-BE49-F238E27FC236}">
                      <a16:creationId xmlns:a16="http://schemas.microsoft.com/office/drawing/2014/main" id="{7BE3D8E2-E599-9B96-6C24-5D72A206E528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0" name="Picture 16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F2956B23-1E00-260B-CF01-C98795E8C6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8" name="Graphic 11">
                <a:extLst>
                  <a:ext uri="{FF2B5EF4-FFF2-40B4-BE49-F238E27FC236}">
                    <a16:creationId xmlns:a16="http://schemas.microsoft.com/office/drawing/2014/main" id="{1581384F-3E05-A4D2-4C0A-BE9FBDB2A1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108194" y="9246211"/>
                <a:ext cx="702865" cy="331414"/>
              </a:xfrm>
              <a:prstGeom prst="rect">
                <a:avLst/>
              </a:prstGeom>
            </p:spPr>
          </p:pic>
        </p:grpSp>
      </p:grpSp>
      <p:sp>
        <p:nvSpPr>
          <p:cNvPr id="14" name="TextBox 7">
            <a:extLst>
              <a:ext uri="{FF2B5EF4-FFF2-40B4-BE49-F238E27FC236}">
                <a16:creationId xmlns:a16="http://schemas.microsoft.com/office/drawing/2014/main" id="{8B487EA8-FA14-9990-65BC-6E1E8F0D7D69}"/>
              </a:ext>
            </a:extLst>
          </p:cNvPr>
          <p:cNvSpPr txBox="1"/>
          <p:nvPr/>
        </p:nvSpPr>
        <p:spPr>
          <a:xfrm>
            <a:off x="2369339" y="1020366"/>
            <a:ext cx="2115515" cy="16465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ELIMINAȚI FUMATUL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ACASĂ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 </a:t>
            </a:r>
            <a:endParaRPr lang="en-GB" sz="500" b="1" dirty="0">
              <a:solidFill>
                <a:srgbClr val="FFFFFF"/>
              </a:solidFill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SPRIJINIȚI POLITICILE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ÎN FAVOREA INTERZICERII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FUMATULUI LA LOCUL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DE MUNCĂ</a:t>
            </a:r>
            <a:endParaRPr lang="en-GB" sz="800" b="1" kern="1200" dirty="0">
              <a:solidFill>
                <a:srgbClr val="FFFFFF"/>
              </a:solidFill>
              <a:effectLst/>
              <a:latin typeface="Verdana"/>
              <a:ea typeface="DengXi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871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Skupina 64">
            <a:extLst>
              <a:ext uri="{FF2B5EF4-FFF2-40B4-BE49-F238E27FC236}">
                <a16:creationId xmlns:a16="http://schemas.microsoft.com/office/drawing/2014/main" id="{E38DE7D5-55E5-2A5A-AEC9-D82A9CA775A1}"/>
              </a:ext>
            </a:extLst>
          </p:cNvPr>
          <p:cNvGrpSpPr/>
          <p:nvPr/>
        </p:nvGrpSpPr>
        <p:grpSpPr>
          <a:xfrm>
            <a:off x="-57463" y="-73581"/>
            <a:ext cx="6982906" cy="10094142"/>
            <a:chOff x="-57463" y="-73581"/>
            <a:chExt cx="6982906" cy="100941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231CA5B-FA76-473D-9C2B-9173433801A2}"/>
                </a:ext>
              </a:extLst>
            </p:cNvPr>
            <p:cNvSpPr/>
            <p:nvPr/>
          </p:nvSpPr>
          <p:spPr>
            <a:xfrm>
              <a:off x="-47482" y="-7241"/>
              <a:ext cx="6901948" cy="99124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502FB85-D06D-4801-82F9-10606B1CE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7" t="33517" r="43625" b="27612"/>
            <a:stretch/>
          </p:blipFill>
          <p:spPr>
            <a:xfrm>
              <a:off x="2023740" y="1119512"/>
              <a:ext cx="4830726" cy="3331823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045890B-E796-40FD-87CB-FC7466A347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24" t="11785" r="40549" b="27611"/>
            <a:stretch/>
          </p:blipFill>
          <p:spPr>
            <a:xfrm>
              <a:off x="-25460" y="-73581"/>
              <a:ext cx="4735350" cy="9410105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26" name="Picture 25" descr="A person smoking a cigarette&#10;&#10;Description automatically generated with medium confidence">
              <a:extLst>
                <a:ext uri="{FF2B5EF4-FFF2-40B4-BE49-F238E27FC236}">
                  <a16:creationId xmlns:a16="http://schemas.microsoft.com/office/drawing/2014/main" id="{B73C7480-84F2-481F-A3EF-83AE09AD8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2" t="34698" r="7825"/>
            <a:stretch/>
          </p:blipFill>
          <p:spPr>
            <a:xfrm>
              <a:off x="3579628" y="55962"/>
              <a:ext cx="3246614" cy="9088628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C5AD80-A4FC-A67B-5576-50E3BCB3371B}"/>
                </a:ext>
              </a:extLst>
            </p:cNvPr>
            <p:cNvSpPr/>
            <p:nvPr/>
          </p:nvSpPr>
          <p:spPr>
            <a:xfrm>
              <a:off x="-31794" y="-57543"/>
              <a:ext cx="6957237" cy="9913241"/>
            </a:xfrm>
            <a:prstGeom prst="rect">
              <a:avLst/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613" y="5501924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34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Mesaj</a:t>
              </a:r>
              <a:r>
                <a:rPr lang="en-GB" sz="3400" b="1" dirty="0">
                  <a:solidFill>
                    <a:srgbClr val="E77E0D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34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personalizat</a:t>
              </a:r>
              <a:endParaRPr lang="en-GB" sz="34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 Box 2">
              <a:extLst>
                <a:ext uri="{FF2B5EF4-FFF2-40B4-BE49-F238E27FC236}">
                  <a16:creationId xmlns:a16="http://schemas.microsoft.com/office/drawing/2014/main" id="{DD9D9B0B-185C-4B2B-98B2-B4412338F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853" y="3004121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cs-CZ" sz="3400" b="1" dirty="0" err="1">
                  <a:solidFill>
                    <a:srgbClr val="E77E0D"/>
                  </a:solidFill>
                  <a:latin typeface="Calibri" panose="020F0502020204030204" pitchFamily="34" charset="0"/>
                </a:rPr>
                <a:t>Lipiți</a:t>
              </a:r>
              <a:r>
                <a:rPr lang="cs-CZ" sz="3400" b="1" dirty="0">
                  <a:solidFill>
                    <a:srgbClr val="E77E0D"/>
                  </a:solidFill>
                  <a:latin typeface="Calibri" panose="020F0502020204030204" pitchFamily="34" charset="0"/>
                </a:rPr>
                <a:t> </a:t>
              </a:r>
              <a:r>
                <a:rPr lang="cs-CZ" sz="3400" b="1" dirty="0" err="1">
                  <a:solidFill>
                    <a:srgbClr val="E77E0D"/>
                  </a:solidFill>
                  <a:latin typeface="Calibri" panose="020F0502020204030204" pitchFamily="34" charset="0"/>
                </a:rPr>
                <a:t>fotografia</a:t>
              </a:r>
              <a:r>
                <a:rPr lang="cs-CZ" sz="3400" b="1" dirty="0">
                  <a:solidFill>
                    <a:srgbClr val="E77E0D"/>
                  </a:solidFill>
                  <a:latin typeface="Calibri" panose="020F0502020204030204" pitchFamily="34" charset="0"/>
                </a:rPr>
                <a:t> </a:t>
              </a:r>
              <a:r>
                <a:rPr lang="cs-CZ" sz="3400" b="1" dirty="0" err="1">
                  <a:solidFill>
                    <a:srgbClr val="E77E0D"/>
                  </a:solidFill>
                  <a:latin typeface="Calibri" panose="020F0502020204030204" pitchFamily="34" charset="0"/>
                </a:rPr>
                <a:t>dvs</a:t>
              </a:r>
              <a:endParaRPr lang="en-GB" sz="34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1A29426-57BD-F384-358D-23CC616531B6}"/>
                </a:ext>
              </a:extLst>
            </p:cNvPr>
            <p:cNvGrpSpPr/>
            <p:nvPr/>
          </p:nvGrpSpPr>
          <p:grpSpPr>
            <a:xfrm>
              <a:off x="-4101" y="153870"/>
              <a:ext cx="6858000" cy="9776306"/>
              <a:chOff x="-4101" y="153870"/>
              <a:chExt cx="6858000" cy="9776306"/>
            </a:xfrm>
          </p:grpSpPr>
          <p:sp>
            <p:nvSpPr>
              <p:cNvPr id="7" name="Freeform 72">
                <a:extLst>
                  <a:ext uri="{FF2B5EF4-FFF2-40B4-BE49-F238E27FC236}">
                    <a16:creationId xmlns:a16="http://schemas.microsoft.com/office/drawing/2014/main" id="{B26C712A-D1DE-C96F-A28A-CDF6F9AD3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66" y="153870"/>
                <a:ext cx="4213623" cy="2258568"/>
              </a:xfrm>
              <a:custGeom>
                <a:avLst/>
                <a:gdLst>
                  <a:gd name="T0" fmla="*/ 7607 w 7645"/>
                  <a:gd name="T1" fmla="*/ 977 h 4080"/>
                  <a:gd name="T2" fmla="*/ 7607 w 7645"/>
                  <a:gd name="T3" fmla="*/ 977 h 4080"/>
                  <a:gd name="T4" fmla="*/ 6878 w 7645"/>
                  <a:gd name="T5" fmla="*/ 269 h 4080"/>
                  <a:gd name="T6" fmla="*/ 6878 w 7645"/>
                  <a:gd name="T7" fmla="*/ 269 h 4080"/>
                  <a:gd name="T8" fmla="*/ 5865 w 7645"/>
                  <a:gd name="T9" fmla="*/ 0 h 4080"/>
                  <a:gd name="T10" fmla="*/ 5865 w 7645"/>
                  <a:gd name="T11" fmla="*/ 0 h 4080"/>
                  <a:gd name="T12" fmla="*/ 3825 w 7645"/>
                  <a:gd name="T13" fmla="*/ 2039 h 4080"/>
                  <a:gd name="T14" fmla="*/ 3825 w 7645"/>
                  <a:gd name="T15" fmla="*/ 2039 h 4080"/>
                  <a:gd name="T16" fmla="*/ 2040 w 7645"/>
                  <a:gd name="T17" fmla="*/ 3825 h 4080"/>
                  <a:gd name="T18" fmla="*/ 2040 w 7645"/>
                  <a:gd name="T19" fmla="*/ 3825 h 4080"/>
                  <a:gd name="T20" fmla="*/ 255 w 7645"/>
                  <a:gd name="T21" fmla="*/ 2039 h 4080"/>
                  <a:gd name="T22" fmla="*/ 255 w 7645"/>
                  <a:gd name="T23" fmla="*/ 2039 h 4080"/>
                  <a:gd name="T24" fmla="*/ 2040 w 7645"/>
                  <a:gd name="T25" fmla="*/ 255 h 4080"/>
                  <a:gd name="T26" fmla="*/ 2040 w 7645"/>
                  <a:gd name="T27" fmla="*/ 255 h 4080"/>
                  <a:gd name="T28" fmla="*/ 2927 w 7645"/>
                  <a:gd name="T29" fmla="*/ 490 h 4080"/>
                  <a:gd name="T30" fmla="*/ 2927 w 7645"/>
                  <a:gd name="T31" fmla="*/ 490 h 4080"/>
                  <a:gd name="T32" fmla="*/ 3564 w 7645"/>
                  <a:gd name="T33" fmla="*/ 1109 h 4080"/>
                  <a:gd name="T34" fmla="*/ 3564 w 7645"/>
                  <a:gd name="T35" fmla="*/ 1109 h 4080"/>
                  <a:gd name="T36" fmla="*/ 3739 w 7645"/>
                  <a:gd name="T37" fmla="*/ 1152 h 4080"/>
                  <a:gd name="T38" fmla="*/ 3739 w 7645"/>
                  <a:gd name="T39" fmla="*/ 1152 h 4080"/>
                  <a:gd name="T40" fmla="*/ 3782 w 7645"/>
                  <a:gd name="T41" fmla="*/ 977 h 4080"/>
                  <a:gd name="T42" fmla="*/ 3782 w 7645"/>
                  <a:gd name="T43" fmla="*/ 977 h 4080"/>
                  <a:gd name="T44" fmla="*/ 3053 w 7645"/>
                  <a:gd name="T45" fmla="*/ 269 h 4080"/>
                  <a:gd name="T46" fmla="*/ 3053 w 7645"/>
                  <a:gd name="T47" fmla="*/ 269 h 4080"/>
                  <a:gd name="T48" fmla="*/ 2040 w 7645"/>
                  <a:gd name="T49" fmla="*/ 0 h 4080"/>
                  <a:gd name="T50" fmla="*/ 2040 w 7645"/>
                  <a:gd name="T51" fmla="*/ 0 h 4080"/>
                  <a:gd name="T52" fmla="*/ 0 w 7645"/>
                  <a:gd name="T53" fmla="*/ 2039 h 4080"/>
                  <a:gd name="T54" fmla="*/ 0 w 7645"/>
                  <a:gd name="T55" fmla="*/ 2039 h 4080"/>
                  <a:gd name="T56" fmla="*/ 2040 w 7645"/>
                  <a:gd name="T57" fmla="*/ 4079 h 4080"/>
                  <a:gd name="T58" fmla="*/ 2040 w 7645"/>
                  <a:gd name="T59" fmla="*/ 4079 h 4080"/>
                  <a:gd name="T60" fmla="*/ 4080 w 7645"/>
                  <a:gd name="T61" fmla="*/ 2039 h 4080"/>
                  <a:gd name="T62" fmla="*/ 4080 w 7645"/>
                  <a:gd name="T63" fmla="*/ 2039 h 4080"/>
                  <a:gd name="T64" fmla="*/ 5865 w 7645"/>
                  <a:gd name="T65" fmla="*/ 255 h 4080"/>
                  <a:gd name="T66" fmla="*/ 5865 w 7645"/>
                  <a:gd name="T67" fmla="*/ 255 h 4080"/>
                  <a:gd name="T68" fmla="*/ 6751 w 7645"/>
                  <a:gd name="T69" fmla="*/ 490 h 4080"/>
                  <a:gd name="T70" fmla="*/ 6751 w 7645"/>
                  <a:gd name="T71" fmla="*/ 490 h 4080"/>
                  <a:gd name="T72" fmla="*/ 7389 w 7645"/>
                  <a:gd name="T73" fmla="*/ 1109 h 4080"/>
                  <a:gd name="T74" fmla="*/ 7389 w 7645"/>
                  <a:gd name="T75" fmla="*/ 1109 h 4080"/>
                  <a:gd name="T76" fmla="*/ 7565 w 7645"/>
                  <a:gd name="T77" fmla="*/ 1152 h 4080"/>
                  <a:gd name="T78" fmla="*/ 7565 w 7645"/>
                  <a:gd name="T79" fmla="*/ 1152 h 4080"/>
                  <a:gd name="T80" fmla="*/ 7607 w 7645"/>
                  <a:gd name="T81" fmla="*/ 977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5" h="4080">
                    <a:moveTo>
                      <a:pt x="7607" y="977"/>
                    </a:moveTo>
                    <a:lnTo>
                      <a:pt x="7607" y="977"/>
                    </a:lnTo>
                    <a:cubicBezTo>
                      <a:pt x="7428" y="685"/>
                      <a:pt x="7176" y="440"/>
                      <a:pt x="6878" y="269"/>
                    </a:cubicBezTo>
                    <a:lnTo>
                      <a:pt x="6878" y="269"/>
                    </a:lnTo>
                    <a:cubicBezTo>
                      <a:pt x="6572" y="93"/>
                      <a:pt x="6221" y="0"/>
                      <a:pt x="5865" y="0"/>
                    </a:cubicBezTo>
                    <a:lnTo>
                      <a:pt x="5865" y="0"/>
                    </a:lnTo>
                    <a:cubicBezTo>
                      <a:pt x="4741" y="0"/>
                      <a:pt x="3825" y="915"/>
                      <a:pt x="3825" y="2039"/>
                    </a:cubicBezTo>
                    <a:lnTo>
                      <a:pt x="3825" y="2039"/>
                    </a:lnTo>
                    <a:cubicBezTo>
                      <a:pt x="3825" y="3024"/>
                      <a:pt x="3025" y="3825"/>
                      <a:pt x="2040" y="3825"/>
                    </a:cubicBezTo>
                    <a:lnTo>
                      <a:pt x="2040" y="3825"/>
                    </a:lnTo>
                    <a:cubicBezTo>
                      <a:pt x="1056" y="3825"/>
                      <a:pt x="255" y="3024"/>
                      <a:pt x="255" y="2039"/>
                    </a:cubicBezTo>
                    <a:lnTo>
                      <a:pt x="255" y="2039"/>
                    </a:lnTo>
                    <a:cubicBezTo>
                      <a:pt x="255" y="1055"/>
                      <a:pt x="1056" y="255"/>
                      <a:pt x="2040" y="255"/>
                    </a:cubicBezTo>
                    <a:lnTo>
                      <a:pt x="2040" y="255"/>
                    </a:lnTo>
                    <a:cubicBezTo>
                      <a:pt x="2352" y="255"/>
                      <a:pt x="2658" y="336"/>
                      <a:pt x="2927" y="490"/>
                    </a:cubicBezTo>
                    <a:lnTo>
                      <a:pt x="2927" y="490"/>
                    </a:lnTo>
                    <a:cubicBezTo>
                      <a:pt x="3187" y="639"/>
                      <a:pt x="3407" y="854"/>
                      <a:pt x="3564" y="1109"/>
                    </a:cubicBezTo>
                    <a:lnTo>
                      <a:pt x="3564" y="1109"/>
                    </a:lnTo>
                    <a:cubicBezTo>
                      <a:pt x="3601" y="1169"/>
                      <a:pt x="3679" y="1188"/>
                      <a:pt x="3739" y="1152"/>
                    </a:cubicBezTo>
                    <a:lnTo>
                      <a:pt x="3739" y="1152"/>
                    </a:lnTo>
                    <a:cubicBezTo>
                      <a:pt x="3799" y="1115"/>
                      <a:pt x="3818" y="1037"/>
                      <a:pt x="3782" y="977"/>
                    </a:cubicBezTo>
                    <a:lnTo>
                      <a:pt x="3782" y="977"/>
                    </a:lnTo>
                    <a:cubicBezTo>
                      <a:pt x="3603" y="685"/>
                      <a:pt x="3351" y="440"/>
                      <a:pt x="3053" y="269"/>
                    </a:cubicBezTo>
                    <a:lnTo>
                      <a:pt x="3053" y="269"/>
                    </a:lnTo>
                    <a:cubicBezTo>
                      <a:pt x="2746" y="93"/>
                      <a:pt x="2396" y="0"/>
                      <a:pt x="2040" y="0"/>
                    </a:cubicBezTo>
                    <a:lnTo>
                      <a:pt x="2040" y="0"/>
                    </a:lnTo>
                    <a:cubicBezTo>
                      <a:pt x="915" y="0"/>
                      <a:pt x="0" y="915"/>
                      <a:pt x="0" y="2039"/>
                    </a:cubicBezTo>
                    <a:lnTo>
                      <a:pt x="0" y="2039"/>
                    </a:lnTo>
                    <a:cubicBezTo>
                      <a:pt x="0" y="3164"/>
                      <a:pt x="915" y="4079"/>
                      <a:pt x="2040" y="4079"/>
                    </a:cubicBezTo>
                    <a:lnTo>
                      <a:pt x="2040" y="4079"/>
                    </a:lnTo>
                    <a:cubicBezTo>
                      <a:pt x="3165" y="4079"/>
                      <a:pt x="4080" y="3164"/>
                      <a:pt x="4080" y="2039"/>
                    </a:cubicBezTo>
                    <a:lnTo>
                      <a:pt x="4080" y="2039"/>
                    </a:lnTo>
                    <a:cubicBezTo>
                      <a:pt x="4080" y="1055"/>
                      <a:pt x="4881" y="255"/>
                      <a:pt x="5865" y="255"/>
                    </a:cubicBezTo>
                    <a:lnTo>
                      <a:pt x="5865" y="255"/>
                    </a:lnTo>
                    <a:cubicBezTo>
                      <a:pt x="6177" y="255"/>
                      <a:pt x="6483" y="336"/>
                      <a:pt x="6751" y="490"/>
                    </a:cubicBezTo>
                    <a:lnTo>
                      <a:pt x="6751" y="490"/>
                    </a:lnTo>
                    <a:cubicBezTo>
                      <a:pt x="7012" y="639"/>
                      <a:pt x="7233" y="854"/>
                      <a:pt x="7389" y="1109"/>
                    </a:cubicBezTo>
                    <a:lnTo>
                      <a:pt x="7389" y="1109"/>
                    </a:lnTo>
                    <a:cubicBezTo>
                      <a:pt x="7426" y="1169"/>
                      <a:pt x="7505" y="1188"/>
                      <a:pt x="7565" y="1152"/>
                    </a:cubicBezTo>
                    <a:lnTo>
                      <a:pt x="7565" y="1152"/>
                    </a:lnTo>
                    <a:cubicBezTo>
                      <a:pt x="7625" y="1115"/>
                      <a:pt x="7644" y="1037"/>
                      <a:pt x="7607" y="977"/>
                    </a:cubicBezTo>
                  </a:path>
                </a:pathLst>
              </a:custGeom>
              <a:solidFill>
                <a:srgbClr val="258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" name="Freeform 74">
                <a:extLst>
                  <a:ext uri="{FF2B5EF4-FFF2-40B4-BE49-F238E27FC236}">
                    <a16:creationId xmlns:a16="http://schemas.microsoft.com/office/drawing/2014/main" id="{DEAFF5B4-58AC-BAB2-7112-C42B3DDD9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03" y="153871"/>
                <a:ext cx="4213623" cy="2261464"/>
              </a:xfrm>
              <a:custGeom>
                <a:avLst/>
                <a:gdLst>
                  <a:gd name="T0" fmla="*/ 5603 w 7644"/>
                  <a:gd name="T1" fmla="*/ 4079 h 4080"/>
                  <a:gd name="T2" fmla="*/ 5603 w 7644"/>
                  <a:gd name="T3" fmla="*/ 4079 h 4080"/>
                  <a:gd name="T4" fmla="*/ 4590 w 7644"/>
                  <a:gd name="T5" fmla="*/ 3810 h 4080"/>
                  <a:gd name="T6" fmla="*/ 4590 w 7644"/>
                  <a:gd name="T7" fmla="*/ 3810 h 4080"/>
                  <a:gd name="T8" fmla="*/ 3861 w 7644"/>
                  <a:gd name="T9" fmla="*/ 3102 h 4080"/>
                  <a:gd name="T10" fmla="*/ 3861 w 7644"/>
                  <a:gd name="T11" fmla="*/ 3102 h 4080"/>
                  <a:gd name="T12" fmla="*/ 3904 w 7644"/>
                  <a:gd name="T13" fmla="*/ 2927 h 4080"/>
                  <a:gd name="T14" fmla="*/ 3904 w 7644"/>
                  <a:gd name="T15" fmla="*/ 2927 h 4080"/>
                  <a:gd name="T16" fmla="*/ 4079 w 7644"/>
                  <a:gd name="T17" fmla="*/ 2969 h 4080"/>
                  <a:gd name="T18" fmla="*/ 4079 w 7644"/>
                  <a:gd name="T19" fmla="*/ 2969 h 4080"/>
                  <a:gd name="T20" fmla="*/ 4717 w 7644"/>
                  <a:gd name="T21" fmla="*/ 3589 h 4080"/>
                  <a:gd name="T22" fmla="*/ 4717 w 7644"/>
                  <a:gd name="T23" fmla="*/ 3589 h 4080"/>
                  <a:gd name="T24" fmla="*/ 5603 w 7644"/>
                  <a:gd name="T25" fmla="*/ 3825 h 4080"/>
                  <a:gd name="T26" fmla="*/ 5603 w 7644"/>
                  <a:gd name="T27" fmla="*/ 3825 h 4080"/>
                  <a:gd name="T28" fmla="*/ 7388 w 7644"/>
                  <a:gd name="T29" fmla="*/ 2039 h 4080"/>
                  <a:gd name="T30" fmla="*/ 7388 w 7644"/>
                  <a:gd name="T31" fmla="*/ 2039 h 4080"/>
                  <a:gd name="T32" fmla="*/ 5603 w 7644"/>
                  <a:gd name="T33" fmla="*/ 255 h 4080"/>
                  <a:gd name="T34" fmla="*/ 5603 w 7644"/>
                  <a:gd name="T35" fmla="*/ 255 h 4080"/>
                  <a:gd name="T36" fmla="*/ 3818 w 7644"/>
                  <a:gd name="T37" fmla="*/ 2039 h 4080"/>
                  <a:gd name="T38" fmla="*/ 3818 w 7644"/>
                  <a:gd name="T39" fmla="*/ 2039 h 4080"/>
                  <a:gd name="T40" fmla="*/ 1778 w 7644"/>
                  <a:gd name="T41" fmla="*/ 4079 h 4080"/>
                  <a:gd name="T42" fmla="*/ 1778 w 7644"/>
                  <a:gd name="T43" fmla="*/ 4079 h 4080"/>
                  <a:gd name="T44" fmla="*/ 765 w 7644"/>
                  <a:gd name="T45" fmla="*/ 3810 h 4080"/>
                  <a:gd name="T46" fmla="*/ 765 w 7644"/>
                  <a:gd name="T47" fmla="*/ 3810 h 4080"/>
                  <a:gd name="T48" fmla="*/ 37 w 7644"/>
                  <a:gd name="T49" fmla="*/ 3102 h 4080"/>
                  <a:gd name="T50" fmla="*/ 37 w 7644"/>
                  <a:gd name="T51" fmla="*/ 3102 h 4080"/>
                  <a:gd name="T52" fmla="*/ 79 w 7644"/>
                  <a:gd name="T53" fmla="*/ 2927 h 4080"/>
                  <a:gd name="T54" fmla="*/ 79 w 7644"/>
                  <a:gd name="T55" fmla="*/ 2927 h 4080"/>
                  <a:gd name="T56" fmla="*/ 254 w 7644"/>
                  <a:gd name="T57" fmla="*/ 2969 h 4080"/>
                  <a:gd name="T58" fmla="*/ 254 w 7644"/>
                  <a:gd name="T59" fmla="*/ 2969 h 4080"/>
                  <a:gd name="T60" fmla="*/ 892 w 7644"/>
                  <a:gd name="T61" fmla="*/ 3589 h 4080"/>
                  <a:gd name="T62" fmla="*/ 892 w 7644"/>
                  <a:gd name="T63" fmla="*/ 3589 h 4080"/>
                  <a:gd name="T64" fmla="*/ 1778 w 7644"/>
                  <a:gd name="T65" fmla="*/ 3825 h 4080"/>
                  <a:gd name="T66" fmla="*/ 1778 w 7644"/>
                  <a:gd name="T67" fmla="*/ 3825 h 4080"/>
                  <a:gd name="T68" fmla="*/ 3564 w 7644"/>
                  <a:gd name="T69" fmla="*/ 2039 h 4080"/>
                  <a:gd name="T70" fmla="*/ 3564 w 7644"/>
                  <a:gd name="T71" fmla="*/ 2039 h 4080"/>
                  <a:gd name="T72" fmla="*/ 5603 w 7644"/>
                  <a:gd name="T73" fmla="*/ 0 h 4080"/>
                  <a:gd name="T74" fmla="*/ 5603 w 7644"/>
                  <a:gd name="T75" fmla="*/ 0 h 4080"/>
                  <a:gd name="T76" fmla="*/ 7643 w 7644"/>
                  <a:gd name="T77" fmla="*/ 2039 h 4080"/>
                  <a:gd name="T78" fmla="*/ 7643 w 7644"/>
                  <a:gd name="T79" fmla="*/ 2039 h 4080"/>
                  <a:gd name="T80" fmla="*/ 5603 w 7644"/>
                  <a:gd name="T81" fmla="*/ 4079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4" h="4080">
                    <a:moveTo>
                      <a:pt x="5603" y="4079"/>
                    </a:moveTo>
                    <a:lnTo>
                      <a:pt x="5603" y="4079"/>
                    </a:lnTo>
                    <a:cubicBezTo>
                      <a:pt x="5248" y="4079"/>
                      <a:pt x="4897" y="3986"/>
                      <a:pt x="4590" y="3810"/>
                    </a:cubicBezTo>
                    <a:lnTo>
                      <a:pt x="4590" y="3810"/>
                    </a:lnTo>
                    <a:cubicBezTo>
                      <a:pt x="4293" y="3639"/>
                      <a:pt x="4041" y="3395"/>
                      <a:pt x="3861" y="3102"/>
                    </a:cubicBezTo>
                    <a:lnTo>
                      <a:pt x="3861" y="3102"/>
                    </a:lnTo>
                    <a:cubicBezTo>
                      <a:pt x="3825" y="3042"/>
                      <a:pt x="3844" y="2963"/>
                      <a:pt x="3904" y="2927"/>
                    </a:cubicBezTo>
                    <a:lnTo>
                      <a:pt x="3904" y="2927"/>
                    </a:lnTo>
                    <a:cubicBezTo>
                      <a:pt x="3964" y="2890"/>
                      <a:pt x="4042" y="2909"/>
                      <a:pt x="4079" y="2969"/>
                    </a:cubicBezTo>
                    <a:lnTo>
                      <a:pt x="4079" y="2969"/>
                    </a:lnTo>
                    <a:cubicBezTo>
                      <a:pt x="4236" y="3225"/>
                      <a:pt x="4456" y="3440"/>
                      <a:pt x="4717" y="3589"/>
                    </a:cubicBezTo>
                    <a:lnTo>
                      <a:pt x="4717" y="3589"/>
                    </a:lnTo>
                    <a:cubicBezTo>
                      <a:pt x="4985" y="3743"/>
                      <a:pt x="5292" y="3825"/>
                      <a:pt x="5603" y="3825"/>
                    </a:cubicBezTo>
                    <a:lnTo>
                      <a:pt x="5603" y="3825"/>
                    </a:lnTo>
                    <a:cubicBezTo>
                      <a:pt x="6588" y="3825"/>
                      <a:pt x="7388" y="3024"/>
                      <a:pt x="7388" y="2039"/>
                    </a:cubicBezTo>
                    <a:lnTo>
                      <a:pt x="7388" y="2039"/>
                    </a:lnTo>
                    <a:cubicBezTo>
                      <a:pt x="7388" y="1055"/>
                      <a:pt x="6588" y="255"/>
                      <a:pt x="5603" y="255"/>
                    </a:cubicBezTo>
                    <a:lnTo>
                      <a:pt x="5603" y="255"/>
                    </a:lnTo>
                    <a:cubicBezTo>
                      <a:pt x="4619" y="255"/>
                      <a:pt x="3818" y="1055"/>
                      <a:pt x="3818" y="2039"/>
                    </a:cubicBezTo>
                    <a:lnTo>
                      <a:pt x="3818" y="2039"/>
                    </a:lnTo>
                    <a:cubicBezTo>
                      <a:pt x="3818" y="3164"/>
                      <a:pt x="2903" y="4079"/>
                      <a:pt x="1778" y="4079"/>
                    </a:cubicBezTo>
                    <a:lnTo>
                      <a:pt x="1778" y="4079"/>
                    </a:lnTo>
                    <a:cubicBezTo>
                      <a:pt x="1422" y="4079"/>
                      <a:pt x="1072" y="3986"/>
                      <a:pt x="765" y="3810"/>
                    </a:cubicBezTo>
                    <a:lnTo>
                      <a:pt x="765" y="3810"/>
                    </a:lnTo>
                    <a:cubicBezTo>
                      <a:pt x="467" y="3639"/>
                      <a:pt x="215" y="3395"/>
                      <a:pt x="37" y="3102"/>
                    </a:cubicBezTo>
                    <a:lnTo>
                      <a:pt x="37" y="3102"/>
                    </a:lnTo>
                    <a:cubicBezTo>
                      <a:pt x="0" y="3042"/>
                      <a:pt x="19" y="2963"/>
                      <a:pt x="79" y="2927"/>
                    </a:cubicBezTo>
                    <a:lnTo>
                      <a:pt x="79" y="2927"/>
                    </a:lnTo>
                    <a:cubicBezTo>
                      <a:pt x="139" y="2890"/>
                      <a:pt x="217" y="2909"/>
                      <a:pt x="254" y="2969"/>
                    </a:cubicBezTo>
                    <a:lnTo>
                      <a:pt x="254" y="2969"/>
                    </a:lnTo>
                    <a:cubicBezTo>
                      <a:pt x="410" y="3225"/>
                      <a:pt x="631" y="3440"/>
                      <a:pt x="892" y="3589"/>
                    </a:cubicBezTo>
                    <a:lnTo>
                      <a:pt x="892" y="3589"/>
                    </a:lnTo>
                    <a:cubicBezTo>
                      <a:pt x="1160" y="3743"/>
                      <a:pt x="1467" y="3825"/>
                      <a:pt x="1778" y="3825"/>
                    </a:cubicBezTo>
                    <a:lnTo>
                      <a:pt x="1778" y="3825"/>
                    </a:lnTo>
                    <a:cubicBezTo>
                      <a:pt x="2762" y="3825"/>
                      <a:pt x="3564" y="3024"/>
                      <a:pt x="3564" y="2039"/>
                    </a:cubicBezTo>
                    <a:lnTo>
                      <a:pt x="3564" y="2039"/>
                    </a:lnTo>
                    <a:cubicBezTo>
                      <a:pt x="3564" y="915"/>
                      <a:pt x="4478" y="0"/>
                      <a:pt x="5603" y="0"/>
                    </a:cubicBezTo>
                    <a:lnTo>
                      <a:pt x="5603" y="0"/>
                    </a:lnTo>
                    <a:cubicBezTo>
                      <a:pt x="6728" y="0"/>
                      <a:pt x="7643" y="915"/>
                      <a:pt x="7643" y="2039"/>
                    </a:cubicBezTo>
                    <a:lnTo>
                      <a:pt x="7643" y="2039"/>
                    </a:lnTo>
                    <a:cubicBezTo>
                      <a:pt x="7643" y="3164"/>
                      <a:pt x="6728" y="4079"/>
                      <a:pt x="5603" y="4079"/>
                    </a:cubicBezTo>
                  </a:path>
                </a:pathLst>
              </a:custGeom>
              <a:solidFill>
                <a:srgbClr val="2585C2"/>
              </a:solidFill>
              <a:ln>
                <a:solidFill>
                  <a:srgbClr val="2585C2"/>
                </a:solidFill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AD03D92-2BF2-FF32-A4D4-9AB9051C2FEC}"/>
                  </a:ext>
                </a:extLst>
              </p:cNvPr>
              <p:cNvSpPr/>
              <p:nvPr/>
            </p:nvSpPr>
            <p:spPr>
              <a:xfrm>
                <a:off x="433928" y="381569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44811D2-783A-821A-77B9-C9E47080BC7A}"/>
                  </a:ext>
                </a:extLst>
              </p:cNvPr>
              <p:cNvGrpSpPr/>
              <p:nvPr/>
            </p:nvGrpSpPr>
            <p:grpSpPr>
              <a:xfrm>
                <a:off x="2434104" y="375565"/>
                <a:ext cx="1946763" cy="2273091"/>
                <a:chOff x="2434104" y="375565"/>
                <a:chExt cx="1946763" cy="2273091"/>
              </a:xfrm>
            </p:grpSpPr>
            <p:sp>
              <p:nvSpPr>
                <p:cNvPr id="23" name="Ovaal 41">
                  <a:extLst>
                    <a:ext uri="{FF2B5EF4-FFF2-40B4-BE49-F238E27FC236}">
                      <a16:creationId xmlns:a16="http://schemas.microsoft.com/office/drawing/2014/main" id="{B511B11C-5D47-E251-9235-DA9A3EA566E0}"/>
                    </a:ext>
                  </a:extLst>
                </p:cNvPr>
                <p:cNvSpPr/>
                <p:nvPr/>
              </p:nvSpPr>
              <p:spPr>
                <a:xfrm>
                  <a:off x="2529344" y="375565"/>
                  <a:ext cx="1799302" cy="1805224"/>
                </a:xfrm>
                <a:prstGeom prst="ellipse">
                  <a:avLst/>
                </a:prstGeom>
                <a:solidFill>
                  <a:srgbClr val="E77E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GB" sz="1800" kern="1200">
                      <a:solidFill>
                        <a:srgbClr val="000000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 </a:t>
                  </a:r>
                  <a:endParaRPr lang="en-GB" sz="1100">
                    <a:effectLst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TextBox 7">
                  <a:extLst>
                    <a:ext uri="{FF2B5EF4-FFF2-40B4-BE49-F238E27FC236}">
                      <a16:creationId xmlns:a16="http://schemas.microsoft.com/office/drawing/2014/main" id="{F8BD28C3-D023-FF33-8CB5-9321AF2FEE32}"/>
                    </a:ext>
                  </a:extLst>
                </p:cNvPr>
                <p:cNvSpPr txBox="1"/>
                <p:nvPr/>
              </p:nvSpPr>
              <p:spPr>
                <a:xfrm>
                  <a:off x="2434104" y="1002101"/>
                  <a:ext cx="1946763" cy="1646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000" b="1" dirty="0">
                      <a:solidFill>
                        <a:srgbClr val="FFFFFF"/>
                      </a:solidFill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ASIGURAȚI-VĂ CĂ ÎN CASĂ NU SE FUMEAZĂ. </a:t>
                  </a: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000" b="1" dirty="0">
                      <a:solidFill>
                        <a:srgbClr val="FFFFFF"/>
                      </a:solidFill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SUSȚINEȚI POLITICILE ANTIFUMAT LA LOCUL DE MUNCĂ</a:t>
                  </a:r>
                  <a:endParaRPr lang="en-GB" sz="10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9" name="Picture 28" descr="Icon&#10;&#10;Description automatically generated">
                  <a:extLst>
                    <a:ext uri="{FF2B5EF4-FFF2-40B4-BE49-F238E27FC236}">
                      <a16:creationId xmlns:a16="http://schemas.microsoft.com/office/drawing/2014/main" id="{E0B8C950-F69E-C2A5-A7B7-3A462F5B81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1145" y="390083"/>
                  <a:ext cx="548640" cy="548640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0D0D0CB-1984-7021-EBA0-A8B2064C2B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9284" t="19305" r="14595" b="11463"/>
              <a:stretch/>
            </p:blipFill>
            <p:spPr>
              <a:xfrm>
                <a:off x="4622081" y="370203"/>
                <a:ext cx="1827452" cy="1828800"/>
              </a:xfrm>
              <a:prstGeom prst="ellipse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1384CC2-13EF-30D8-BDDB-00FE17CE833B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58000" cy="796982"/>
                <a:chOff x="-4101" y="9133194"/>
                <a:chExt cx="6858000" cy="796982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F82D1D93-DEA6-91D6-584E-BCEB794234FE}"/>
                    </a:ext>
                  </a:extLst>
                </p:cNvPr>
                <p:cNvGrpSpPr/>
                <p:nvPr/>
              </p:nvGrpSpPr>
              <p:grpSpPr>
                <a:xfrm>
                  <a:off x="-4101" y="9133194"/>
                  <a:ext cx="6858000" cy="796982"/>
                  <a:chOff x="0" y="9109018"/>
                  <a:chExt cx="6858000" cy="796982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EB96D188-2F7B-F334-2D02-29BF1B417C11}"/>
                      </a:ext>
                    </a:extLst>
                  </p:cNvPr>
                  <p:cNvSpPr/>
                  <p:nvPr/>
                </p:nvSpPr>
                <p:spPr>
                  <a:xfrm>
                    <a:off x="0" y="9109018"/>
                    <a:ext cx="6858000" cy="796982"/>
                  </a:xfrm>
                  <a:prstGeom prst="rect">
                    <a:avLst/>
                  </a:prstGeom>
                  <a:solidFill>
                    <a:schemeClr val="bg1">
                      <a:alpha val="6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C9906FA4-71D1-1E74-3C3E-A82429C51EC7}"/>
                      </a:ext>
                    </a:extLst>
                  </p:cNvPr>
                  <p:cNvGrpSpPr/>
                  <p:nvPr/>
                </p:nvGrpSpPr>
                <p:grpSpPr>
                  <a:xfrm>
                    <a:off x="224716" y="9297854"/>
                    <a:ext cx="475488" cy="475488"/>
                    <a:chOff x="-302004" y="1916250"/>
                    <a:chExt cx="2823923" cy="2823924"/>
                  </a:xfrm>
                </p:grpSpPr>
                <p:sp>
                  <p:nvSpPr>
                    <p:cNvPr id="18" name="Ovaal 2">
                      <a:extLst>
                        <a:ext uri="{FF2B5EF4-FFF2-40B4-BE49-F238E27FC236}">
                          <a16:creationId xmlns:a16="http://schemas.microsoft.com/office/drawing/2014/main" id="{12FF3D16-1C5E-DCDC-35B7-F0E005522F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02004" y="1916250"/>
                      <a:ext cx="2823923" cy="28239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BE" sz="180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pic>
                  <p:nvPicPr>
                    <p:cNvPr id="22" name="Picture 21" descr="A picture containing text, clipart&#10;&#10;Description automatically generated">
                      <a:extLst>
                        <a:ext uri="{FF2B5EF4-FFF2-40B4-BE49-F238E27FC236}">
                          <a16:creationId xmlns:a16="http://schemas.microsoft.com/office/drawing/2014/main" id="{6B8B6607-DC17-16EB-D26E-F775E00E175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219048" y="2002330"/>
                      <a:ext cx="2669717" cy="2651758"/>
                    </a:xfrm>
                    <a:prstGeom prst="ellipse">
                      <a:avLst/>
                    </a:prstGeom>
                  </p:spPr>
                </p:pic>
              </p:grpSp>
            </p:grpSp>
            <p:pic>
              <p:nvPicPr>
                <p:cNvPr id="14" name="Graphic 13">
                  <a:extLst>
                    <a:ext uri="{FF2B5EF4-FFF2-40B4-BE49-F238E27FC236}">
                      <a16:creationId xmlns:a16="http://schemas.microsoft.com/office/drawing/2014/main" id="{241E4066-3CFC-DE99-B916-F2B2841F0F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 t="1" r="36621" b="-13923"/>
                <a:stretch/>
              </p:blipFill>
              <p:spPr>
                <a:xfrm>
                  <a:off x="6061796" y="9394066"/>
                  <a:ext cx="703986" cy="331414"/>
                </a:xfrm>
                <a:prstGeom prst="rect">
                  <a:avLst/>
                </a:prstGeom>
              </p:spPr>
            </p:pic>
          </p:grp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678CE54-9909-5E4D-AF99-35ADE47B92B1}"/>
                </a:ext>
              </a:extLst>
            </p:cNvPr>
            <p:cNvSpPr/>
            <p:nvPr/>
          </p:nvSpPr>
          <p:spPr>
            <a:xfrm>
              <a:off x="611761" y="803331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Introduceți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sigla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organizației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dvs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.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aici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E6DA6F9-550D-1F4B-8E11-B3A3A5DD6AEE}"/>
                </a:ext>
              </a:extLst>
            </p:cNvPr>
            <p:cNvSpPr/>
            <p:nvPr/>
          </p:nvSpPr>
          <p:spPr>
            <a:xfrm>
              <a:off x="-57463" y="17461"/>
              <a:ext cx="6901948" cy="99124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4DD40E3-C0CC-8043-B79C-0727839CF6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7" t="33517" r="43625" b="27612"/>
            <a:stretch/>
          </p:blipFill>
          <p:spPr>
            <a:xfrm>
              <a:off x="2013759" y="1144214"/>
              <a:ext cx="4830726" cy="3331823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654A037-DE50-4A41-B507-C0F70C500A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24" t="11785" r="40549" b="27611"/>
            <a:stretch/>
          </p:blipFill>
          <p:spPr>
            <a:xfrm>
              <a:off x="-35441" y="-48879"/>
              <a:ext cx="4735350" cy="9410105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39" name="Picture 38" descr="A person smoking a cigarette&#10;&#10;Description automatically generated with medium confidence">
              <a:extLst>
                <a:ext uri="{FF2B5EF4-FFF2-40B4-BE49-F238E27FC236}">
                  <a16:creationId xmlns:a16="http://schemas.microsoft.com/office/drawing/2014/main" id="{56A9CDB3-38F4-B545-9826-223074139E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2" t="34698" r="7825"/>
            <a:stretch/>
          </p:blipFill>
          <p:spPr>
            <a:xfrm>
              <a:off x="3569647" y="80664"/>
              <a:ext cx="3246614" cy="9088628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3868197-E045-8F43-9B1F-15B035BB35D9}"/>
                </a:ext>
              </a:extLst>
            </p:cNvPr>
            <p:cNvSpPr/>
            <p:nvPr/>
          </p:nvSpPr>
          <p:spPr>
            <a:xfrm>
              <a:off x="-41775" y="-32841"/>
              <a:ext cx="6957237" cy="9913241"/>
            </a:xfrm>
            <a:prstGeom prst="rect">
              <a:avLst/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1">
              <a:extLst>
                <a:ext uri="{FF2B5EF4-FFF2-40B4-BE49-F238E27FC236}">
                  <a16:creationId xmlns:a16="http://schemas.microsoft.com/office/drawing/2014/main" id="{409A4F54-4026-A44E-91A1-7C8D15328102}"/>
                </a:ext>
              </a:extLst>
            </p:cNvPr>
            <p:cNvSpPr/>
            <p:nvPr/>
          </p:nvSpPr>
          <p:spPr>
            <a:xfrm>
              <a:off x="2216171" y="3945542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Box 2">
              <a:extLst>
                <a:ext uri="{FF2B5EF4-FFF2-40B4-BE49-F238E27FC236}">
                  <a16:creationId xmlns:a16="http://schemas.microsoft.com/office/drawing/2014/main" id="{9B753959-6FE0-A94A-8FEC-30CDCE1C0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234" y="5484164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34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Mesaj</a:t>
              </a:r>
              <a:r>
                <a:rPr lang="en-GB" sz="3400" b="1" dirty="0">
                  <a:solidFill>
                    <a:srgbClr val="E77E0D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br>
                <a:rPr lang="en-GB" sz="3400" b="1" dirty="0">
                  <a:solidFill>
                    <a:srgbClr val="E77E0D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</a:br>
              <a:r>
                <a:rPr lang="en-GB" sz="34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personalizat</a:t>
              </a:r>
              <a:endParaRPr lang="en-GB" sz="34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Rectangle: Rounded Corners 33">
              <a:extLst>
                <a:ext uri="{FF2B5EF4-FFF2-40B4-BE49-F238E27FC236}">
                  <a16:creationId xmlns:a16="http://schemas.microsoft.com/office/drawing/2014/main" id="{8947B0BA-C8B8-3647-90FA-77794B6E1FB0}"/>
                </a:ext>
              </a:extLst>
            </p:cNvPr>
            <p:cNvSpPr/>
            <p:nvPr/>
          </p:nvSpPr>
          <p:spPr>
            <a:xfrm>
              <a:off x="311484" y="2623338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 Box 2">
              <a:extLst>
                <a:ext uri="{FF2B5EF4-FFF2-40B4-BE49-F238E27FC236}">
                  <a16:creationId xmlns:a16="http://schemas.microsoft.com/office/drawing/2014/main" id="{B5D9EA40-67F4-EA46-849F-D1F7B56B0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872" y="3028823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cs-CZ" sz="3400" b="1" dirty="0" err="1">
                  <a:solidFill>
                    <a:srgbClr val="E77E0D"/>
                  </a:solidFill>
                  <a:latin typeface="Calibri" panose="020F0502020204030204" pitchFamily="34" charset="0"/>
                </a:rPr>
                <a:t>Lipiți</a:t>
              </a:r>
              <a:r>
                <a:rPr lang="cs-CZ" sz="3400" b="1" dirty="0">
                  <a:solidFill>
                    <a:srgbClr val="E77E0D"/>
                  </a:solidFill>
                  <a:latin typeface="Calibri" panose="020F0502020204030204" pitchFamily="34" charset="0"/>
                </a:rPr>
                <a:t> </a:t>
              </a:r>
              <a:r>
                <a:rPr lang="cs-CZ" sz="3400" b="1" dirty="0" err="1">
                  <a:solidFill>
                    <a:srgbClr val="E77E0D"/>
                  </a:solidFill>
                  <a:latin typeface="Calibri" panose="020F0502020204030204" pitchFamily="34" charset="0"/>
                </a:rPr>
                <a:t>fotografia</a:t>
              </a:r>
              <a:r>
                <a:rPr lang="cs-CZ" sz="3400" b="1" dirty="0">
                  <a:solidFill>
                    <a:srgbClr val="E77E0D"/>
                  </a:solidFill>
                  <a:latin typeface="Calibri" panose="020F0502020204030204" pitchFamily="34" charset="0"/>
                </a:rPr>
                <a:t> </a:t>
              </a:r>
              <a:r>
                <a:rPr lang="cs-CZ" sz="3400" b="1" dirty="0" err="1">
                  <a:solidFill>
                    <a:srgbClr val="E77E0D"/>
                  </a:solidFill>
                  <a:latin typeface="Calibri" panose="020F0502020204030204" pitchFamily="34" charset="0"/>
                </a:rPr>
                <a:t>dvs</a:t>
              </a:r>
              <a:endParaRPr lang="en-GB" sz="34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Freeform 72">
              <a:extLst>
                <a:ext uri="{FF2B5EF4-FFF2-40B4-BE49-F238E27FC236}">
                  <a16:creationId xmlns:a16="http://schemas.microsoft.com/office/drawing/2014/main" id="{1CDDFCEF-141C-7948-B9C1-CD59382DF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85" y="178572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7" name="Freeform 74">
              <a:extLst>
                <a:ext uri="{FF2B5EF4-FFF2-40B4-BE49-F238E27FC236}">
                  <a16:creationId xmlns:a16="http://schemas.microsoft.com/office/drawing/2014/main" id="{892FE0C3-8489-2246-B1E4-C3377E3B0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922" y="178573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C5D0174-C5DD-1B4A-B602-F6CC57CB7D93}"/>
                </a:ext>
              </a:extLst>
            </p:cNvPr>
            <p:cNvSpPr/>
            <p:nvPr/>
          </p:nvSpPr>
          <p:spPr>
            <a:xfrm>
              <a:off x="423947" y="40627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AEE65C0-69FC-264A-94C5-52E3FF91F380}"/>
                </a:ext>
              </a:extLst>
            </p:cNvPr>
            <p:cNvGrpSpPr/>
            <p:nvPr/>
          </p:nvGrpSpPr>
          <p:grpSpPr>
            <a:xfrm>
              <a:off x="2519363" y="400267"/>
              <a:ext cx="1799302" cy="1805224"/>
              <a:chOff x="2529344" y="375565"/>
              <a:chExt cx="1799302" cy="1805224"/>
            </a:xfrm>
          </p:grpSpPr>
          <p:sp>
            <p:nvSpPr>
              <p:cNvPr id="58" name="Ovaal 41">
                <a:extLst>
                  <a:ext uri="{FF2B5EF4-FFF2-40B4-BE49-F238E27FC236}">
                    <a16:creationId xmlns:a16="http://schemas.microsoft.com/office/drawing/2014/main" id="{441212C7-EC0C-7F48-A40F-FC3E50B72C5A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60" name="Picture 59" descr="Icon&#10;&#10;Description automatically generated">
                <a:extLst>
                  <a:ext uri="{FF2B5EF4-FFF2-40B4-BE49-F238E27FC236}">
                    <a16:creationId xmlns:a16="http://schemas.microsoft.com/office/drawing/2014/main" id="{3697BD2E-B91B-744A-957E-2AD27C169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0D7562E-7A5D-EF43-AF3A-5C26ABBE8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284" t="19305" r="14595" b="11463"/>
            <a:stretch/>
          </p:blipFill>
          <p:spPr>
            <a:xfrm>
              <a:off x="4612100" y="394905"/>
              <a:ext cx="1827452" cy="1828800"/>
            </a:xfrm>
            <a:prstGeom prst="ellipse">
              <a:avLst/>
            </a:prstGeom>
          </p:spPr>
        </p:pic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E67D90BB-49E5-5AD2-86C2-7DC868455C5B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id="{E76F5251-B769-F9A5-EEDF-FD6CD72781E6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63B563AF-B7D1-56B0-4F08-4407CCB5C6F0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E77E0D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Campania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PrEvCan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© a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fost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inițiată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de EONS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și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se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desfășoară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în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colaborare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br>
                  <a:rPr lang="en-US" sz="1200" b="1" i="0" dirty="0">
                    <a:solidFill>
                      <a:srgbClr val="E77E0D"/>
                    </a:solidFill>
                    <a:effectLst/>
                  </a:rPr>
                </a:b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cu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partenerul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cheie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de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campanie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, ESMO. Mai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multe</a:t>
                </a:r>
                <a:r>
                  <a:rPr lang="en-US" sz="1200" b="1" i="0" dirty="0">
                    <a:solidFill>
                      <a:srgbClr val="E77E0D"/>
                    </a:solidFill>
                    <a:effectLst/>
                  </a:rPr>
                  <a:t> </a:t>
                </a:r>
                <a:r>
                  <a:rPr lang="en-US" sz="1200" b="1" i="0" dirty="0" err="1">
                    <a:solidFill>
                      <a:srgbClr val="E77E0D"/>
                    </a:solidFill>
                    <a:effectLst/>
                  </a:rPr>
                  <a:t>informații</a:t>
                </a:r>
                <a:r>
                  <a:rPr lang="nl-BE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E77E0D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585C2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585C2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9" name="Group 14">
                <a:extLst>
                  <a:ext uri="{FF2B5EF4-FFF2-40B4-BE49-F238E27FC236}">
                    <a16:creationId xmlns:a16="http://schemas.microsoft.com/office/drawing/2014/main" id="{83D4C80A-5143-8684-238B-E1482A28B655}"/>
                  </a:ext>
                </a:extLst>
              </p:cNvPr>
              <p:cNvGrpSpPr/>
              <p:nvPr/>
            </p:nvGrpSpPr>
            <p:grpSpPr>
              <a:xfrm>
                <a:off x="38630" y="9174175"/>
                <a:ext cx="474731" cy="475488"/>
                <a:chOff x="-302004" y="1916250"/>
                <a:chExt cx="2823923" cy="2823924"/>
              </a:xfrm>
            </p:grpSpPr>
            <p:sp>
              <p:nvSpPr>
                <p:cNvPr id="21" name="Ovaal 2">
                  <a:extLst>
                    <a:ext uri="{FF2B5EF4-FFF2-40B4-BE49-F238E27FC236}">
                      <a16:creationId xmlns:a16="http://schemas.microsoft.com/office/drawing/2014/main" id="{28158658-B72C-B6E9-BD11-49BEDE589377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2" name="Picture 16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EDCE90DB-4327-4D15-EAD0-78D74C3A16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20" name="Graphic 11">
                <a:extLst>
                  <a:ext uri="{FF2B5EF4-FFF2-40B4-BE49-F238E27FC236}">
                    <a16:creationId xmlns:a16="http://schemas.microsoft.com/office/drawing/2014/main" id="{E3C08045-93AF-5669-7EA3-CBC0C6EB49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t="1" r="36621" b="-13923"/>
              <a:stretch/>
            </p:blipFill>
            <p:spPr>
              <a:xfrm>
                <a:off x="6108194" y="924621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63" name="Rectangle 25">
              <a:extLst>
                <a:ext uri="{FF2B5EF4-FFF2-40B4-BE49-F238E27FC236}">
                  <a16:creationId xmlns:a16="http://schemas.microsoft.com/office/drawing/2014/main" id="{140816D8-EB2B-C197-AFD8-2AB0CAF7744B}"/>
                </a:ext>
              </a:extLst>
            </p:cNvPr>
            <p:cNvSpPr/>
            <p:nvPr/>
          </p:nvSpPr>
          <p:spPr>
            <a:xfrm>
              <a:off x="578713" y="780475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Introduceți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sigla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organizației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dvs</a:t>
              </a: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. </a:t>
              </a:r>
              <a:r>
                <a:rPr lang="it-IT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aici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2" name="TextBox 7">
            <a:extLst>
              <a:ext uri="{FF2B5EF4-FFF2-40B4-BE49-F238E27FC236}">
                <a16:creationId xmlns:a16="http://schemas.microsoft.com/office/drawing/2014/main" id="{B34C3AA4-304C-E52B-273C-5119EEBD4833}"/>
              </a:ext>
            </a:extLst>
          </p:cNvPr>
          <p:cNvSpPr txBox="1"/>
          <p:nvPr/>
        </p:nvSpPr>
        <p:spPr>
          <a:xfrm>
            <a:off x="2369339" y="1020366"/>
            <a:ext cx="2115515" cy="16465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ELIMINAȚI FUMATUL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ACASĂ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 </a:t>
            </a:r>
            <a:endParaRPr lang="en-GB" sz="500" b="1" dirty="0">
              <a:solidFill>
                <a:srgbClr val="FFFFFF"/>
              </a:solidFill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SPRIJINIȚI POLITICILE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ÎN FAVOREA INTERZICERII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FUMATULUI LA LOCUL </a:t>
            </a:r>
            <a:br>
              <a:rPr lang="en-GB" sz="800" b="1" dirty="0"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800" b="1" dirty="0">
                <a:solidFill>
                  <a:srgbClr val="FFFFFF"/>
                </a:solidFill>
                <a:latin typeface="Verdana"/>
                <a:ea typeface="DengXian"/>
                <a:cs typeface="Arial"/>
              </a:rPr>
              <a:t>DE MUNCĂ</a:t>
            </a:r>
            <a:endParaRPr lang="en-GB" sz="800" b="1" kern="1200" dirty="0">
              <a:solidFill>
                <a:srgbClr val="FFFFFF"/>
              </a:solidFill>
              <a:effectLst/>
              <a:latin typeface="Verdana"/>
              <a:ea typeface="DengXi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4c74c1-0512-4b4c-b132-ab7851723926" xsi:nil="true"/>
    <lcf76f155ced4ddcb4097134ff3c332f xmlns="a55e921c-938e-4e50-85a3-020a9f358fc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DB202FE5875745905955056904B93E" ma:contentTypeVersion="15" ma:contentTypeDescription="Create a new document." ma:contentTypeScope="" ma:versionID="0ee858d077a0dbe797ead9782c066bdd">
  <xsd:schema xmlns:xsd="http://www.w3.org/2001/XMLSchema" xmlns:xs="http://www.w3.org/2001/XMLSchema" xmlns:p="http://schemas.microsoft.com/office/2006/metadata/properties" xmlns:ns2="a55e921c-938e-4e50-85a3-020a9f358fcc" xmlns:ns3="1b4c74c1-0512-4b4c-b132-ab7851723926" targetNamespace="http://schemas.microsoft.com/office/2006/metadata/properties" ma:root="true" ma:fieldsID="c90b552824d945eecef8cc646ad6f3c8" ns2:_="" ns3:_="">
    <xsd:import namespace="a55e921c-938e-4e50-85a3-020a9f358fcc"/>
    <xsd:import namespace="1b4c74c1-0512-4b4c-b132-ab78517239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e921c-938e-4e50-85a3-020a9f358f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c74c1-0512-4b4c-b132-ab785172392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f0f08df-f13e-4c5f-b2df-605d3d1bb3a0}" ma:internalName="TaxCatchAll" ma:showField="CatchAllData" ma:web="1b4c74c1-0512-4b4c-b132-ab78517239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C18918-44AE-4821-90BA-B036AACEA30C}">
  <ds:schemaRefs>
    <ds:schemaRef ds:uri="http://schemas.microsoft.com/office/2006/metadata/properties"/>
    <ds:schemaRef ds:uri="http://schemas.microsoft.com/office/infopath/2007/PartnerControls"/>
    <ds:schemaRef ds:uri="1b4c74c1-0512-4b4c-b132-ab7851723926"/>
    <ds:schemaRef ds:uri="a55e921c-938e-4e50-85a3-020a9f358fcc"/>
  </ds:schemaRefs>
</ds:datastoreItem>
</file>

<file path=customXml/itemProps2.xml><?xml version="1.0" encoding="utf-8"?>
<ds:datastoreItem xmlns:ds="http://schemas.openxmlformats.org/officeDocument/2006/customXml" ds:itemID="{BB1E7CCA-CEBE-4AB0-B038-090DE06B2F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432297-EAA6-4DEB-AEDE-160F509CF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5e921c-938e-4e50-85a3-020a9f358fcc"/>
    <ds:schemaRef ds:uri="1b4c74c1-0512-4b4c-b132-ab7851723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752</Words>
  <Application>Microsoft Office PowerPoint</Application>
  <PresentationFormat>A4 Paper (210x297 mm)</PresentationFormat>
  <Paragraphs>74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33</cp:revision>
  <cp:lastPrinted>2021-11-01T10:57:37Z</cp:lastPrinted>
  <dcterms:created xsi:type="dcterms:W3CDTF">2021-10-31T06:37:30Z</dcterms:created>
  <dcterms:modified xsi:type="dcterms:W3CDTF">2022-11-07T08:05:20Z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0x01010097DB202FE5875745905955056904B93E</vt:lpwstr>
  </property>
  <property fmtid="{D5CDD505-2E9C-101B-9397-08002B2CF9AE}" pid="3" name="MediaServiceImageTags">
    <vt:lpwstr/>
  </property>
</Properties>
</file>