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3"/>
  </p:sldMasterIdLst>
  <p:sldIdLst>
    <p:sldId id="294" r:id="rId4"/>
    <p:sldId id="293" r:id="rId5"/>
    <p:sldId id="267" r:id="rId6"/>
    <p:sldId id="266" r:id="rId7"/>
    <p:sldId id="269" r:id="rId8"/>
    <p:sldId id="271" r:id="rId9"/>
    <p:sldId id="270" r:id="rId10"/>
    <p:sldId id="278" r:id="rId11"/>
    <p:sldId id="273" r:id="rId12"/>
    <p:sldId id="295" r:id="rId13"/>
    <p:sldId id="274" r:id="rId14"/>
    <p:sldId id="283" r:id="rId15"/>
    <p:sldId id="276" r:id="rId16"/>
    <p:sldId id="277" r:id="rId17"/>
    <p:sldId id="265" r:id="rId18"/>
  </p:sldIdLst>
  <p:sldSz cx="6858000" cy="9906000" type="A4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278890D-2625-C5B8-2BF7-CE551F998BC0}" name="Adam Selamnia" initials="AS" userId="S::adam@nium.io::53efcc77-df4a-4427-ad2e-dd8c88c2bb8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441F"/>
    <a:srgbClr val="FFEDB3"/>
    <a:srgbClr val="EBEBDD"/>
    <a:srgbClr val="2585C2"/>
    <a:srgbClr val="E77E0D"/>
    <a:srgbClr val="CC431F"/>
    <a:srgbClr val="0E0E04"/>
    <a:srgbClr val="2E2F33"/>
    <a:srgbClr val="313339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015" autoAdjust="0"/>
    <p:restoredTop sz="94660"/>
  </p:normalViewPr>
  <p:slideViewPr>
    <p:cSldViewPr snapToGrid="0">
      <p:cViewPr>
        <p:scale>
          <a:sx n="77" d="100"/>
          <a:sy n="77" d="100"/>
        </p:scale>
        <p:origin x="1941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1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microsoft.com/office/2018/10/relationships/authors" Target="authors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07/10/2022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07/10/2022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07/10/2022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07/10/2022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07/10/2022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07/10/2022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07/10/2022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07/10/2022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07/10/2022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07/10/2022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07/10/2022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07/10/2022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openxmlformats.org/officeDocument/2006/relationships/image" Target="../media/image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2.wdp"/><Relationship Id="rId7" Type="http://schemas.openxmlformats.org/officeDocument/2006/relationships/image" Target="../media/image3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>
            <a:extLst>
              <a:ext uri="{FF2B5EF4-FFF2-40B4-BE49-F238E27FC236}">
                <a16:creationId xmlns:a16="http://schemas.microsoft.com/office/drawing/2014/main" id="{0B070636-7EA0-BA64-6343-5D0DE9D22470}"/>
              </a:ext>
            </a:extLst>
          </p:cNvPr>
          <p:cNvGrpSpPr/>
          <p:nvPr/>
        </p:nvGrpSpPr>
        <p:grpSpPr>
          <a:xfrm>
            <a:off x="-10968" y="183874"/>
            <a:ext cx="6868968" cy="9836687"/>
            <a:chOff x="-10968" y="183874"/>
            <a:chExt cx="6868968" cy="9836687"/>
          </a:xfrm>
        </p:grpSpPr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244" y="183874"/>
              <a:ext cx="4199178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8" name="Ovaal 2">
              <a:extLst>
                <a:ext uri="{FF2B5EF4-FFF2-40B4-BE49-F238E27FC236}">
                  <a16:creationId xmlns:a16="http://schemas.microsoft.com/office/drawing/2014/main" id="{3CE28E64-9DFF-495E-943E-1EF7A3AC4AEC}"/>
                </a:ext>
              </a:extLst>
            </p:cNvPr>
            <p:cNvSpPr/>
            <p:nvPr/>
          </p:nvSpPr>
          <p:spPr>
            <a:xfrm>
              <a:off x="4638584" y="405661"/>
              <a:ext cx="1795893" cy="18301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1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738838" y="4861537"/>
              <a:ext cx="536935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en-US" sz="3200" b="1" i="0" dirty="0">
                  <a:solidFill>
                    <a:srgbClr val="C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Messages pour le grand public</a:t>
              </a:r>
              <a:endParaRPr lang="en-GB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F268630-BD56-5974-05BC-65061B25E372}"/>
                </a:ext>
              </a:extLst>
            </p:cNvPr>
            <p:cNvGrpSpPr/>
            <p:nvPr/>
          </p:nvGrpSpPr>
          <p:grpSpPr>
            <a:xfrm>
              <a:off x="431721" y="405661"/>
              <a:ext cx="1792224" cy="1792224"/>
              <a:chOff x="1433852" y="1700836"/>
              <a:chExt cx="2823923" cy="2823924"/>
            </a:xfrm>
          </p:grpSpPr>
          <p:sp>
            <p:nvSpPr>
              <p:cNvPr id="51" name="Ovaal 2">
                <a:extLst>
                  <a:ext uri="{FF2B5EF4-FFF2-40B4-BE49-F238E27FC236}">
                    <a16:creationId xmlns:a16="http://schemas.microsoft.com/office/drawing/2014/main" id="{9C93B14D-BD0F-E427-FDB3-4BD3E6FBFB8A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52" name="Picture 51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9F2241EA-A7EE-3E66-FE34-8D64ECFBE8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66B2D7F9-AB54-3EC4-61B9-8A5F8758E6B3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Skupina 2">
              <a:extLst>
                <a:ext uri="{FF2B5EF4-FFF2-40B4-BE49-F238E27FC236}">
                  <a16:creationId xmlns:a16="http://schemas.microsoft.com/office/drawing/2014/main" id="{30765948-0A99-00A3-E874-FF16E4EFAF02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C786725-7AA4-28FB-EA5B-55A1A199DE3B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FB8AABE-BB33-724A-6B6F-530D309BA5EB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fr-FR" sz="1200" b="1" i="0" dirty="0">
                    <a:solidFill>
                      <a:srgbClr val="CB441F"/>
                    </a:solidFill>
                    <a:effectLst/>
                    <a:latin typeface="Calibri" panose="020F0502020204030204" pitchFamily="34" charset="0"/>
                  </a:rPr>
                  <a:t>La campagne a été initiée par l'EONS. Elle est menée en collaboration avec l'ESMO, </a:t>
                </a:r>
                <a:br>
                  <a:rPr lang="fr-FR" sz="1200" b="1" i="0" dirty="0">
                    <a:solidFill>
                      <a:srgbClr val="CB441F"/>
                    </a:solidFill>
                    <a:effectLst/>
                    <a:latin typeface="Calibri" panose="020F0502020204030204" pitchFamily="34" charset="0"/>
                  </a:rPr>
                </a:br>
                <a:r>
                  <a:rPr lang="fr-FR" sz="1200" b="1" i="0" dirty="0">
                    <a:solidFill>
                      <a:srgbClr val="CB441F"/>
                    </a:solidFill>
                    <a:effectLst/>
                    <a:latin typeface="Calibri" panose="020F0502020204030204" pitchFamily="34" charset="0"/>
                  </a:rPr>
                  <a:t>le partenaire principal de la campagne.</a:t>
                </a:r>
                <a:r>
                  <a:rPr lang="fr-FR" sz="1200" b="1" dirty="0">
                    <a:solidFill>
                      <a:srgbClr val="CB441F"/>
                    </a:solidFill>
                    <a:effectLst/>
                  </a:rPr>
                  <a:t>. Plus d'informations</a:t>
                </a:r>
                <a:r>
                  <a:rPr lang="nl-BE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 err="1">
                    <a:solidFill>
                      <a:srgbClr val="CB441F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F090156D-E277-E586-4E43-AA7E5156F2CF}"/>
                  </a:ext>
                </a:extLst>
              </p:cNvPr>
              <p:cNvGrpSpPr/>
              <p:nvPr/>
            </p:nvGrpSpPr>
            <p:grpSpPr>
              <a:xfrm>
                <a:off x="110090" y="9193917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5" name="Ovaal 2">
                  <a:extLst>
                    <a:ext uri="{FF2B5EF4-FFF2-40B4-BE49-F238E27FC236}">
                      <a16:creationId xmlns:a16="http://schemas.microsoft.com/office/drawing/2014/main" id="{5B77C06A-9C9C-28FC-FFF5-09673D7C7179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16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EF25E170-4107-7277-C1C2-05A9963901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7A45808D-E689-D2D8-DED4-FE7296865A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t="1" r="36621" b="-13923"/>
              <a:stretch/>
            </p:blipFill>
            <p:spPr>
              <a:xfrm>
                <a:off x="6083044" y="9265954"/>
                <a:ext cx="702865" cy="331414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E47A144-180E-5E6A-50D8-F8386037DA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B73E246-807E-C3C7-084F-47958B2E75B9}"/>
                </a:ext>
              </a:extLst>
            </p:cNvPr>
            <p:cNvGrpSpPr/>
            <p:nvPr/>
          </p:nvGrpSpPr>
          <p:grpSpPr>
            <a:xfrm>
              <a:off x="2431905" y="400970"/>
              <a:ext cx="1989288" cy="2127859"/>
              <a:chOff x="2431905" y="400970"/>
              <a:chExt cx="1989288" cy="2127859"/>
            </a:xfrm>
          </p:grpSpPr>
          <p:sp>
            <p:nvSpPr>
              <p:cNvPr id="21" name="Ovaal 41">
                <a:extLst>
                  <a:ext uri="{FF2B5EF4-FFF2-40B4-BE49-F238E27FC236}">
                    <a16:creationId xmlns:a16="http://schemas.microsoft.com/office/drawing/2014/main" id="{12EEE0AF-4CA4-60F9-3A21-A57BC6B51745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 dirty="0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25E3D654-A85E-CE10-7EE1-8AF9A75B5D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AF17D55-3C3E-0B80-4A36-96DB5C2AB925}"/>
                  </a:ext>
                </a:extLst>
              </p:cNvPr>
              <p:cNvSpPr txBox="1"/>
              <p:nvPr/>
            </p:nvSpPr>
            <p:spPr>
              <a:xfrm>
                <a:off x="2431905" y="1020724"/>
                <a:ext cx="1989288" cy="150810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cs-CZ" sz="1100" b="1" dirty="0">
                    <a:solidFill>
                      <a:schemeClr val="bg1"/>
                    </a:solidFill>
                    <a:latin typeface="Verdana"/>
                    <a:ea typeface="Verdana"/>
                    <a:cs typeface="Aharoni"/>
                  </a:rPr>
                  <a:t>NE FUME</a:t>
                </a:r>
                <a:r>
                  <a:rPr lang="en-US" sz="1100" b="1" dirty="0">
                    <a:solidFill>
                      <a:schemeClr val="bg1"/>
                    </a:solidFill>
                    <a:latin typeface="Verdana"/>
                    <a:ea typeface="Verdana"/>
                    <a:cs typeface="Aharoni"/>
                  </a:rPr>
                  <a:t>Z</a:t>
                </a:r>
                <a:r>
                  <a:rPr lang="cs-CZ" sz="1100" b="1" dirty="0">
                    <a:solidFill>
                      <a:schemeClr val="bg1"/>
                    </a:solidFill>
                    <a:latin typeface="Verdana"/>
                    <a:ea typeface="Verdana"/>
                    <a:cs typeface="Aharoni"/>
                  </a:rPr>
                  <a:t> PAS</a:t>
                </a:r>
              </a:p>
              <a:p>
                <a:pPr algn="ctr"/>
                <a:r>
                  <a:rPr lang="en-GB" sz="500" b="1" dirty="0">
                    <a:solidFill>
                      <a:srgbClr val="CB441F"/>
                    </a:solidFill>
                    <a:latin typeface="Verdana"/>
                    <a:ea typeface="Verdana"/>
                    <a:cs typeface="Aharoni"/>
                  </a:rPr>
                  <a:t>c</a:t>
                </a:r>
                <a:br>
                  <a:rPr lang="en-GB" sz="1400" b="1" dirty="0"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100" b="1" dirty="0">
                    <a:solidFill>
                      <a:schemeClr val="bg1"/>
                    </a:solidFill>
                    <a:latin typeface="Verdana"/>
                    <a:ea typeface="Verdana"/>
                    <a:cs typeface="Aharoni"/>
                  </a:rPr>
                  <a:t>NE CONSOMMEZ </a:t>
                </a:r>
                <a:br>
                  <a:rPr lang="en-GB" sz="1100" b="1" dirty="0"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100" b="1" dirty="0">
                    <a:solidFill>
                      <a:schemeClr val="bg1"/>
                    </a:solidFill>
                    <a:latin typeface="Verdana"/>
                    <a:ea typeface="Verdana"/>
                    <a:cs typeface="Aharoni"/>
                  </a:rPr>
                  <a:t>PAS DE TABAC, </a:t>
                </a:r>
                <a:br>
                  <a:rPr lang="en-GB" sz="1100" b="1" dirty="0"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100" b="1" dirty="0">
                    <a:solidFill>
                      <a:schemeClr val="bg1"/>
                    </a:solidFill>
                    <a:latin typeface="Verdana"/>
                    <a:ea typeface="Verdana"/>
                    <a:cs typeface="Aharoni"/>
                  </a:rPr>
                  <a:t>SOUS QUELQUE FORME QUE </a:t>
                </a:r>
                <a:br>
                  <a:rPr lang="en-GB" sz="1100" b="1" dirty="0"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100" b="1" dirty="0">
                    <a:solidFill>
                      <a:schemeClr val="bg1"/>
                    </a:solidFill>
                    <a:latin typeface="Verdana"/>
                    <a:ea typeface="Verdana"/>
                    <a:cs typeface="Aharoni"/>
                  </a:rPr>
                  <a:t>CE SOIT</a:t>
                </a:r>
                <a:endParaRPr lang="nl-BE" sz="1100" b="1" dirty="0">
                  <a:solidFill>
                    <a:schemeClr val="bg1"/>
                  </a:solidFill>
                  <a:latin typeface="Verdana"/>
                  <a:ea typeface="Verdana"/>
                  <a:cs typeface="Aharoni"/>
                </a:endParaRPr>
              </a:p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82595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72">
            <a:extLst>
              <a:ext uri="{FF2B5EF4-FFF2-40B4-BE49-F238E27FC236}">
                <a16:creationId xmlns:a16="http://schemas.microsoft.com/office/drawing/2014/main" id="{CB0D2207-ED2E-49C4-9FF2-D2D44375B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578" y="183874"/>
            <a:ext cx="4205641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7" name="Freeform 74">
            <a:extLst>
              <a:ext uri="{FF2B5EF4-FFF2-40B4-BE49-F238E27FC236}">
                <a16:creationId xmlns:a16="http://schemas.microsoft.com/office/drawing/2014/main" id="{C4AAAE45-881C-441D-A941-FEDD82355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8244" y="183874"/>
            <a:ext cx="4199178" cy="2262413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US" sz="1801"/>
          </a:p>
        </p:txBody>
      </p:sp>
      <p:sp>
        <p:nvSpPr>
          <p:cNvPr id="8" name="Ovaal 2">
            <a:extLst>
              <a:ext uri="{FF2B5EF4-FFF2-40B4-BE49-F238E27FC236}">
                <a16:creationId xmlns:a16="http://schemas.microsoft.com/office/drawing/2014/main" id="{3CE28E64-9DFF-495E-943E-1EF7A3AC4AEC}"/>
              </a:ext>
            </a:extLst>
          </p:cNvPr>
          <p:cNvSpPr/>
          <p:nvPr/>
        </p:nvSpPr>
        <p:spPr>
          <a:xfrm>
            <a:off x="4638584" y="405661"/>
            <a:ext cx="1795893" cy="1830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1" dirty="0">
              <a:solidFill>
                <a:schemeClr val="tx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7B6D496-E516-4A9B-8DFB-B71D41C8FFAB}"/>
              </a:ext>
            </a:extLst>
          </p:cNvPr>
          <p:cNvSpPr/>
          <p:nvPr/>
        </p:nvSpPr>
        <p:spPr>
          <a:xfrm>
            <a:off x="347456" y="4555419"/>
            <a:ext cx="6238960" cy="1708298"/>
          </a:xfrm>
          <a:prstGeom prst="roundRect">
            <a:avLst/>
          </a:prstGeom>
          <a:solidFill>
            <a:schemeClr val="bg1">
              <a:alpha val="77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1BF104-7173-44C0-B01A-136F6603262A}"/>
              </a:ext>
            </a:extLst>
          </p:cNvPr>
          <p:cNvSpPr txBox="1"/>
          <p:nvPr/>
        </p:nvSpPr>
        <p:spPr>
          <a:xfrm>
            <a:off x="342225" y="4571777"/>
            <a:ext cx="616258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fr-FR" sz="32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Messages </a:t>
            </a:r>
            <a:br>
              <a:rPr lang="cs-CZ" sz="32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32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pour les professionnels de la santé</a:t>
            </a:r>
            <a:endParaRPr lang="en-GB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F268630-BD56-5974-05BC-65061B25E372}"/>
              </a:ext>
            </a:extLst>
          </p:cNvPr>
          <p:cNvGrpSpPr/>
          <p:nvPr/>
        </p:nvGrpSpPr>
        <p:grpSpPr>
          <a:xfrm>
            <a:off x="431721" y="415290"/>
            <a:ext cx="1792224" cy="1792224"/>
            <a:chOff x="1433852" y="1700836"/>
            <a:chExt cx="2823923" cy="2823924"/>
          </a:xfrm>
        </p:grpSpPr>
        <p:sp>
          <p:nvSpPr>
            <p:cNvPr id="51" name="Ovaal 2">
              <a:extLst>
                <a:ext uri="{FF2B5EF4-FFF2-40B4-BE49-F238E27FC236}">
                  <a16:creationId xmlns:a16="http://schemas.microsoft.com/office/drawing/2014/main" id="{9C93B14D-BD0F-E427-FDB3-4BD3E6FBFB8A}"/>
                </a:ext>
              </a:extLst>
            </p:cNvPr>
            <p:cNvSpPr/>
            <p:nvPr/>
          </p:nvSpPr>
          <p:spPr>
            <a:xfrm>
              <a:off x="1433852" y="1700836"/>
              <a:ext cx="2823923" cy="28239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1" dirty="0">
                <a:solidFill>
                  <a:schemeClr val="tx1"/>
                </a:solidFill>
              </a:endParaRPr>
            </a:p>
          </p:txBody>
        </p:sp>
        <p:pic>
          <p:nvPicPr>
            <p:cNvPr id="52" name="Picture 51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9F2241EA-A7EE-3E66-FE34-8D64ECFBE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791" y="1805365"/>
              <a:ext cx="2669717" cy="2651760"/>
            </a:xfrm>
            <a:prstGeom prst="ellipse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5A2ED27-6654-C86D-4362-C224CBAB60A3}"/>
              </a:ext>
            </a:extLst>
          </p:cNvPr>
          <p:cNvSpPr/>
          <p:nvPr/>
        </p:nvSpPr>
        <p:spPr>
          <a:xfrm>
            <a:off x="453258" y="4662803"/>
            <a:ext cx="5981219" cy="1489904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CD637A1-F330-1934-74B0-A9D1B66EA2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84" t="19305" r="14595" b="11463"/>
          <a:stretch/>
        </p:blipFill>
        <p:spPr>
          <a:xfrm>
            <a:off x="4618094" y="397002"/>
            <a:ext cx="1827452" cy="1828800"/>
          </a:xfrm>
          <a:prstGeom prst="ellipse">
            <a:avLst/>
          </a:prstGeom>
        </p:spPr>
      </p:pic>
      <p:grpSp>
        <p:nvGrpSpPr>
          <p:cNvPr id="27" name="Skupina 26">
            <a:extLst>
              <a:ext uri="{FF2B5EF4-FFF2-40B4-BE49-F238E27FC236}">
                <a16:creationId xmlns:a16="http://schemas.microsoft.com/office/drawing/2014/main" id="{9C5F4E4B-8459-290B-98B3-B1E39D2226B8}"/>
              </a:ext>
            </a:extLst>
          </p:cNvPr>
          <p:cNvGrpSpPr/>
          <p:nvPr/>
        </p:nvGrpSpPr>
        <p:grpSpPr>
          <a:xfrm>
            <a:off x="-10968" y="9113699"/>
            <a:ext cx="6868968" cy="906862"/>
            <a:chOff x="-10968" y="9113699"/>
            <a:chExt cx="6868968" cy="906862"/>
          </a:xfrm>
        </p:grpSpPr>
        <p:sp>
          <p:nvSpPr>
            <p:cNvPr id="32" name="Rectangle 11">
              <a:extLst>
                <a:ext uri="{FF2B5EF4-FFF2-40B4-BE49-F238E27FC236}">
                  <a16:creationId xmlns:a16="http://schemas.microsoft.com/office/drawing/2014/main" id="{E44A394F-8907-C449-8941-560C234A3BD3}"/>
                </a:ext>
              </a:extLst>
            </p:cNvPr>
            <p:cNvSpPr/>
            <p:nvPr/>
          </p:nvSpPr>
          <p:spPr>
            <a:xfrm>
              <a:off x="-10968" y="9113699"/>
              <a:ext cx="6868968" cy="796982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TextBox 12">
              <a:extLst>
                <a:ext uri="{FF2B5EF4-FFF2-40B4-BE49-F238E27FC236}">
                  <a16:creationId xmlns:a16="http://schemas.microsoft.com/office/drawing/2014/main" id="{CB271BAC-7030-C8EA-132B-FC763DC69B17}"/>
                </a:ext>
              </a:extLst>
            </p:cNvPr>
            <p:cNvSpPr txBox="1"/>
            <p:nvPr/>
          </p:nvSpPr>
          <p:spPr>
            <a:xfrm>
              <a:off x="-22" y="9174175"/>
              <a:ext cx="6847076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300" b="1" dirty="0">
                  <a:solidFill>
                    <a:srgbClr val="CB441F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#PrEvCan #CANCERCODE</a:t>
              </a:r>
            </a:p>
            <a:p>
              <a:pPr algn="ctr"/>
              <a:r>
                <a:rPr lang="fr-FR" sz="1200" b="1" dirty="0">
                  <a:solidFill>
                    <a:srgbClr val="CB441F"/>
                  </a:solidFill>
                  <a:effectLst/>
                </a:rPr>
                <a:t>La campagne a été initiée par EONS et est menée en collaboration avec ESMO, </a:t>
              </a:r>
              <a:br>
                <a:rPr lang="cs-CZ" sz="1200" b="1" dirty="0">
                  <a:solidFill>
                    <a:srgbClr val="CB441F"/>
                  </a:solidFill>
                  <a:effectLst/>
                </a:rPr>
              </a:br>
              <a:r>
                <a:rPr lang="fr-FR" sz="1200" b="1" dirty="0">
                  <a:solidFill>
                    <a:srgbClr val="CB441F"/>
                  </a:solidFill>
                  <a:effectLst/>
                </a:rPr>
                <a:t>le partenaire principal de la campagne. Plus d'informations</a:t>
              </a:r>
              <a:r>
                <a:rPr lang="nl-BE" sz="1200" b="1" dirty="0">
                  <a:solidFill>
                    <a:srgbClr val="CB441F"/>
                  </a:solidFill>
                  <a:cs typeface="Aharoni" panose="02010803020104030203" pitchFamily="2" charset="-79"/>
                </a:rPr>
                <a:t>: www.cancernurse.eu/</a:t>
              </a:r>
              <a:r>
                <a:rPr lang="cs-CZ" sz="1200" b="1" dirty="0">
                  <a:solidFill>
                    <a:srgbClr val="CB441F"/>
                  </a:solidFill>
                  <a:cs typeface="Aharoni" panose="02010803020104030203" pitchFamily="2" charset="-79"/>
                </a:rPr>
                <a:t>prev</a:t>
              </a:r>
              <a:r>
                <a:rPr lang="en-US" sz="1200" b="1" dirty="0">
                  <a:solidFill>
                    <a:srgbClr val="CB441F"/>
                  </a:solidFill>
                  <a:cs typeface="Aharoni" panose="02010803020104030203" pitchFamily="2" charset="-79"/>
                </a:rPr>
                <a:t>can</a:t>
              </a:r>
              <a:br>
                <a:rPr lang="nl-BE" sz="1200" b="1" dirty="0">
                  <a:solidFill>
                    <a:srgbClr val="2585C2"/>
                  </a:solidFill>
                  <a:cs typeface="Aharoni" panose="02010803020104030203" pitchFamily="2" charset="-79"/>
                </a:rPr>
              </a:br>
              <a:endParaRPr lang="en-GB" sz="1200" b="1" dirty="0">
                <a:solidFill>
                  <a:srgbClr val="2585C2"/>
                </a:solidFill>
                <a:cs typeface="Aharoni" panose="02010803020104030203" pitchFamily="2" charset="-79"/>
              </a:endParaRPr>
            </a:p>
          </p:txBody>
        </p:sp>
        <p:grpSp>
          <p:nvGrpSpPr>
            <p:cNvPr id="34" name="Group 13">
              <a:extLst>
                <a:ext uri="{FF2B5EF4-FFF2-40B4-BE49-F238E27FC236}">
                  <a16:creationId xmlns:a16="http://schemas.microsoft.com/office/drawing/2014/main" id="{39E10C17-5E01-EF48-13B8-B424F55440AD}"/>
                </a:ext>
              </a:extLst>
            </p:cNvPr>
            <p:cNvGrpSpPr/>
            <p:nvPr/>
          </p:nvGrpSpPr>
          <p:grpSpPr>
            <a:xfrm>
              <a:off x="110090" y="9193917"/>
              <a:ext cx="474731" cy="475488"/>
              <a:chOff x="-302004" y="1916250"/>
              <a:chExt cx="2823923" cy="2823924"/>
            </a:xfrm>
          </p:grpSpPr>
          <p:sp>
            <p:nvSpPr>
              <p:cNvPr id="36" name="Ovaal 2">
                <a:extLst>
                  <a:ext uri="{FF2B5EF4-FFF2-40B4-BE49-F238E27FC236}">
                    <a16:creationId xmlns:a16="http://schemas.microsoft.com/office/drawing/2014/main" id="{F1B5E1CA-135E-5F1A-F7B0-48F17EEF4C14}"/>
                  </a:ext>
                </a:extLst>
              </p:cNvPr>
              <p:cNvSpPr/>
              <p:nvPr/>
            </p:nvSpPr>
            <p:spPr>
              <a:xfrm>
                <a:off x="-302004" y="1916250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7" name="Picture 15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F9720452-45B2-91A7-A229-23E2BB8B91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19048" y="2002330"/>
                <a:ext cx="2669717" cy="2651758"/>
              </a:xfrm>
              <a:prstGeom prst="ellipse">
                <a:avLst/>
              </a:prstGeom>
            </p:spPr>
          </p:pic>
        </p:grpSp>
        <p:pic>
          <p:nvPicPr>
            <p:cNvPr id="35" name="Graphic 10">
              <a:extLst>
                <a:ext uri="{FF2B5EF4-FFF2-40B4-BE49-F238E27FC236}">
                  <a16:creationId xmlns:a16="http://schemas.microsoft.com/office/drawing/2014/main" id="{C1A3A14A-824A-13A3-B300-36A155CA32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1" r="36621" b="-13923"/>
            <a:stretch/>
          </p:blipFill>
          <p:spPr>
            <a:xfrm>
              <a:off x="6083044" y="9265954"/>
              <a:ext cx="702865" cy="331414"/>
            </a:xfrm>
            <a:prstGeom prst="rect">
              <a:avLst/>
            </a:prstGeom>
          </p:spPr>
        </p:pic>
      </p:grpSp>
      <p:grpSp>
        <p:nvGrpSpPr>
          <p:cNvPr id="28" name="Group 3">
            <a:extLst>
              <a:ext uri="{FF2B5EF4-FFF2-40B4-BE49-F238E27FC236}">
                <a16:creationId xmlns:a16="http://schemas.microsoft.com/office/drawing/2014/main" id="{8F4D8B60-A9CD-48B2-927A-D7A6E210C07C}"/>
              </a:ext>
            </a:extLst>
          </p:cNvPr>
          <p:cNvGrpSpPr/>
          <p:nvPr/>
        </p:nvGrpSpPr>
        <p:grpSpPr>
          <a:xfrm>
            <a:off x="2513475" y="400970"/>
            <a:ext cx="1831042" cy="1801368"/>
            <a:chOff x="2513475" y="400970"/>
            <a:chExt cx="1831042" cy="1801368"/>
          </a:xfrm>
        </p:grpSpPr>
        <p:sp>
          <p:nvSpPr>
            <p:cNvPr id="29" name="Ovaal 41">
              <a:extLst>
                <a:ext uri="{FF2B5EF4-FFF2-40B4-BE49-F238E27FC236}">
                  <a16:creationId xmlns:a16="http://schemas.microsoft.com/office/drawing/2014/main" id="{3F77D6C6-5BF0-2871-CA3E-0DA8CCCE8074}"/>
                </a:ext>
              </a:extLst>
            </p:cNvPr>
            <p:cNvSpPr/>
            <p:nvPr/>
          </p:nvSpPr>
          <p:spPr>
            <a:xfrm>
              <a:off x="2513475" y="400970"/>
              <a:ext cx="1831042" cy="1801368"/>
            </a:xfrm>
            <a:prstGeom prst="ellipse">
              <a:avLst/>
            </a:prstGeom>
            <a:solidFill>
              <a:srgbClr val="CB44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  <a:p>
              <a:pPr algn="ctr"/>
              <a:r>
                <a:rPr lang="en-US" sz="800" b="1" dirty="0">
                  <a:solidFill>
                    <a:srgbClr val="C93C16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SDFGSG</a:t>
              </a:r>
            </a:p>
          </p:txBody>
        </p:sp>
        <p:pic>
          <p:nvPicPr>
            <p:cNvPr id="30" name="Picture 21" descr="Icon&#10;&#10;Description automatically generated">
              <a:extLst>
                <a:ext uri="{FF2B5EF4-FFF2-40B4-BE49-F238E27FC236}">
                  <a16:creationId xmlns:a16="http://schemas.microsoft.com/office/drawing/2014/main" id="{2897EAC9-FFE6-A856-933A-75A71526D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7783" y="439732"/>
              <a:ext cx="642425" cy="64008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9443F24-C924-2E0A-5773-8D14E9CF44F7}"/>
              </a:ext>
            </a:extLst>
          </p:cNvPr>
          <p:cNvSpPr txBox="1"/>
          <p:nvPr/>
        </p:nvSpPr>
        <p:spPr>
          <a:xfrm>
            <a:off x="2431905" y="1020724"/>
            <a:ext cx="1989288" cy="15081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cs-CZ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NE FUME</a:t>
            </a:r>
            <a:r>
              <a:rPr lang="en-US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Z</a:t>
            </a:r>
            <a:r>
              <a:rPr lang="cs-CZ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 PAS</a:t>
            </a:r>
          </a:p>
          <a:p>
            <a:pPr algn="ctr"/>
            <a:r>
              <a:rPr lang="en-GB" sz="500" b="1" dirty="0">
                <a:solidFill>
                  <a:srgbClr val="CB441F"/>
                </a:solidFill>
                <a:latin typeface="Verdana"/>
                <a:ea typeface="Verdana"/>
                <a:cs typeface="Aharoni"/>
              </a:rPr>
              <a:t>c</a:t>
            </a:r>
            <a:br>
              <a:rPr lang="en-GB" sz="1400" b="1" dirty="0"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</a:br>
            <a:r>
              <a:rPr lang="en-GB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NE CONSOMMEZ </a:t>
            </a:r>
            <a:br>
              <a:rPr lang="en-GB" sz="1100" b="1" dirty="0"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</a:br>
            <a:r>
              <a:rPr lang="en-GB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PAS DE TABAC, </a:t>
            </a:r>
            <a:br>
              <a:rPr lang="en-GB" sz="1100" b="1" dirty="0"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</a:br>
            <a:r>
              <a:rPr lang="en-GB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SOUS QUELQUE FORME QUE </a:t>
            </a:r>
            <a:br>
              <a:rPr lang="en-GB" sz="1100" b="1" dirty="0"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</a:br>
            <a:r>
              <a:rPr lang="en-GB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CE SOIT</a:t>
            </a:r>
            <a:endParaRPr lang="nl-BE" sz="1100" b="1" dirty="0">
              <a:solidFill>
                <a:schemeClr val="bg1"/>
              </a:solidFill>
              <a:latin typeface="Verdana"/>
              <a:ea typeface="Verdana"/>
              <a:cs typeface="Aharon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275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Skupina 38">
            <a:extLst>
              <a:ext uri="{FF2B5EF4-FFF2-40B4-BE49-F238E27FC236}">
                <a16:creationId xmlns:a16="http://schemas.microsoft.com/office/drawing/2014/main" id="{A13ACF88-A344-DC96-33CB-4D8116AF90D1}"/>
              </a:ext>
            </a:extLst>
          </p:cNvPr>
          <p:cNvGrpSpPr/>
          <p:nvPr/>
        </p:nvGrpSpPr>
        <p:grpSpPr>
          <a:xfrm>
            <a:off x="-10968" y="0"/>
            <a:ext cx="6868968" cy="10020561"/>
            <a:chOff x="-10968" y="0"/>
            <a:chExt cx="6868968" cy="10020561"/>
          </a:xfrm>
        </p:grpSpPr>
        <p:pic>
          <p:nvPicPr>
            <p:cNvPr id="4" name="Picture 3" descr="Shape, arrow&#10;&#10;Description automatically generated">
              <a:extLst>
                <a:ext uri="{FF2B5EF4-FFF2-40B4-BE49-F238E27FC236}">
                  <a16:creationId xmlns:a16="http://schemas.microsoft.com/office/drawing/2014/main" id="{06B8948F-718C-485F-BDFD-A94F99348C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3"/>
            <a:stretch/>
          </p:blipFill>
          <p:spPr>
            <a:xfrm>
              <a:off x="0" y="0"/>
              <a:ext cx="6858000" cy="9906000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754741" y="3458612"/>
              <a:ext cx="5547191" cy="4027714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835936" y="3794317"/>
              <a:ext cx="5384799" cy="33563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fr-FR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Cesser de fumer </a:t>
              </a:r>
              <a:br>
                <a:rPr lang="fr-FR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fr-FR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est un élément essentiel de la prévention primaire, secondaire </a:t>
              </a:r>
              <a:br>
                <a:rPr lang="fr-FR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fr-FR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et tertiaire du cancer</a:t>
              </a:r>
              <a:endParaRPr lang="en-US" sz="4000" b="1" dirty="0">
                <a:solidFill>
                  <a:srgbClr val="CC43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AB7F307-DEA1-0E5A-3534-81E443AB2F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21" name="Skupina 20">
              <a:extLst>
                <a:ext uri="{FF2B5EF4-FFF2-40B4-BE49-F238E27FC236}">
                  <a16:creationId xmlns:a16="http://schemas.microsoft.com/office/drawing/2014/main" id="{ECF686E5-9D5A-5464-B6CF-BA8339941782}"/>
                </a:ext>
              </a:extLst>
            </p:cNvPr>
            <p:cNvGrpSpPr/>
            <p:nvPr/>
          </p:nvGrpSpPr>
          <p:grpSpPr>
            <a:xfrm>
              <a:off x="-10968" y="400970"/>
              <a:ext cx="6868968" cy="9619591"/>
              <a:chOff x="-10968" y="400970"/>
              <a:chExt cx="6868968" cy="9619591"/>
            </a:xfrm>
          </p:grpSpPr>
          <p:grpSp>
            <p:nvGrpSpPr>
              <p:cNvPr id="22" name="Group 45">
                <a:extLst>
                  <a:ext uri="{FF2B5EF4-FFF2-40B4-BE49-F238E27FC236}">
                    <a16:creationId xmlns:a16="http://schemas.microsoft.com/office/drawing/2014/main" id="{E8E835DC-6638-8EDB-01D1-8499382F5FB0}"/>
                  </a:ext>
                </a:extLst>
              </p:cNvPr>
              <p:cNvGrpSpPr/>
              <p:nvPr/>
            </p:nvGrpSpPr>
            <p:grpSpPr>
              <a:xfrm>
                <a:off x="438977" y="415290"/>
                <a:ext cx="1792224" cy="1792224"/>
                <a:chOff x="438977" y="415290"/>
                <a:chExt cx="1792224" cy="1792224"/>
              </a:xfrm>
            </p:grpSpPr>
            <p:sp>
              <p:nvSpPr>
                <p:cNvPr id="37" name="Oval 37">
                  <a:extLst>
                    <a:ext uri="{FF2B5EF4-FFF2-40B4-BE49-F238E27FC236}">
                      <a16:creationId xmlns:a16="http://schemas.microsoft.com/office/drawing/2014/main" id="{50A1ED0E-81C4-30C2-F302-661F93A8572B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" name="Rectangle 4">
                  <a:extLst>
                    <a:ext uri="{FF2B5EF4-FFF2-40B4-BE49-F238E27FC236}">
                      <a16:creationId xmlns:a16="http://schemas.microsoft.com/office/drawing/2014/main" id="{1747E475-222E-DC9E-345E-2F90D1772014}"/>
                    </a:ext>
                  </a:extLst>
                </p:cNvPr>
                <p:cNvSpPr/>
                <p:nvPr/>
              </p:nvSpPr>
              <p:spPr>
                <a:xfrm>
                  <a:off x="593743" y="772793"/>
                  <a:ext cx="1482691" cy="107721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Insérer </a:t>
                  </a:r>
                  <a:b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ici le logo </a:t>
                  </a:r>
                  <a:b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de votre organisation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23" name="Skupina 22">
                <a:extLst>
                  <a:ext uri="{FF2B5EF4-FFF2-40B4-BE49-F238E27FC236}">
                    <a16:creationId xmlns:a16="http://schemas.microsoft.com/office/drawing/2014/main" id="{413DDE9C-869D-2BA2-30AE-E201900AF4A8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-10968" y="9113699"/>
                <a:chExt cx="6868968" cy="906862"/>
              </a:xfrm>
            </p:grpSpPr>
            <p:sp>
              <p:nvSpPr>
                <p:cNvPr id="28" name="Rectangle 11">
                  <a:extLst>
                    <a:ext uri="{FF2B5EF4-FFF2-40B4-BE49-F238E27FC236}">
                      <a16:creationId xmlns:a16="http://schemas.microsoft.com/office/drawing/2014/main" id="{25F4DACA-C123-3824-84EA-E4348A67B1E8}"/>
                    </a:ext>
                  </a:extLst>
                </p:cNvPr>
                <p:cNvSpPr/>
                <p:nvPr/>
              </p:nvSpPr>
              <p:spPr>
                <a:xfrm>
                  <a:off x="-10968" y="9113699"/>
                  <a:ext cx="6868968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" name="TextBox 12">
                  <a:extLst>
                    <a:ext uri="{FF2B5EF4-FFF2-40B4-BE49-F238E27FC236}">
                      <a16:creationId xmlns:a16="http://schemas.microsoft.com/office/drawing/2014/main" id="{ABAD86B1-8634-4546-FE10-27E2E3BBF70B}"/>
                    </a:ext>
                  </a:extLst>
                </p:cNvPr>
                <p:cNvSpPr txBox="1"/>
                <p:nvPr/>
              </p:nvSpPr>
              <p:spPr>
                <a:xfrm>
                  <a:off x="-22" y="9174175"/>
                  <a:ext cx="6847076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fr-FR" sz="1200" b="1" dirty="0">
                      <a:solidFill>
                        <a:srgbClr val="CB441F"/>
                      </a:solidFill>
                      <a:effectLst/>
                    </a:rPr>
                    <a:t>La campagne a été initiée par EONS et est menée en collaboration avec ESMO, </a:t>
                  </a:r>
                  <a:br>
                    <a:rPr lang="cs-CZ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fr-FR" sz="1200" b="1" dirty="0">
                      <a:solidFill>
                        <a:srgbClr val="CB441F"/>
                      </a:solidFill>
                      <a:effectLst/>
                    </a:rPr>
                    <a:t>le partenaire principal de la campagne. Plus d'informations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30" name="Group 13">
                  <a:extLst>
                    <a:ext uri="{FF2B5EF4-FFF2-40B4-BE49-F238E27FC236}">
                      <a16:creationId xmlns:a16="http://schemas.microsoft.com/office/drawing/2014/main" id="{5D5A190B-FFEE-FD9B-804F-1DA59BB1C91C}"/>
                    </a:ext>
                  </a:extLst>
                </p:cNvPr>
                <p:cNvGrpSpPr/>
                <p:nvPr/>
              </p:nvGrpSpPr>
              <p:grpSpPr>
                <a:xfrm>
                  <a:off x="110090" y="9193917"/>
                  <a:ext cx="474731" cy="475488"/>
                  <a:chOff x="-302004" y="1916250"/>
                  <a:chExt cx="2823923" cy="2823924"/>
                </a:xfrm>
              </p:grpSpPr>
              <p:sp>
                <p:nvSpPr>
                  <p:cNvPr id="35" name="Ovaal 2">
                    <a:extLst>
                      <a:ext uri="{FF2B5EF4-FFF2-40B4-BE49-F238E27FC236}">
                        <a16:creationId xmlns:a16="http://schemas.microsoft.com/office/drawing/2014/main" id="{039AE57C-7AAD-C748-4793-712AA3BF1A52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36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DE10D68F-6EF7-D43D-8943-97D9B3531F1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  <p:pic>
              <p:nvPicPr>
                <p:cNvPr id="34" name="Graphic 10">
                  <a:extLst>
                    <a:ext uri="{FF2B5EF4-FFF2-40B4-BE49-F238E27FC236}">
                      <a16:creationId xmlns:a16="http://schemas.microsoft.com/office/drawing/2014/main" id="{A6922352-AD91-74A5-3791-229955FD66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 t="1" r="36621" b="-13923"/>
                <a:stretch/>
              </p:blipFill>
              <p:spPr>
                <a:xfrm>
                  <a:off x="6083044" y="9265954"/>
                  <a:ext cx="702865" cy="331414"/>
                </a:xfrm>
                <a:prstGeom prst="rect">
                  <a:avLst/>
                </a:prstGeom>
              </p:spPr>
            </p:pic>
          </p:grpSp>
          <p:grpSp>
            <p:nvGrpSpPr>
              <p:cNvPr id="24" name="Group 3">
                <a:extLst>
                  <a:ext uri="{FF2B5EF4-FFF2-40B4-BE49-F238E27FC236}">
                    <a16:creationId xmlns:a16="http://schemas.microsoft.com/office/drawing/2014/main" id="{B668702D-17F3-45DC-DDF4-FCAC5D1E787E}"/>
                  </a:ext>
                </a:extLst>
              </p:cNvPr>
              <p:cNvGrpSpPr/>
              <p:nvPr/>
            </p:nvGrpSpPr>
            <p:grpSpPr>
              <a:xfrm>
                <a:off x="2513475" y="400970"/>
                <a:ext cx="1831042" cy="1801368"/>
                <a:chOff x="2513475" y="400970"/>
                <a:chExt cx="1831042" cy="1801368"/>
              </a:xfrm>
            </p:grpSpPr>
            <p:sp>
              <p:nvSpPr>
                <p:cNvPr id="25" name="Ovaal 41">
                  <a:extLst>
                    <a:ext uri="{FF2B5EF4-FFF2-40B4-BE49-F238E27FC236}">
                      <a16:creationId xmlns:a16="http://schemas.microsoft.com/office/drawing/2014/main" id="{950E2FB6-672D-C523-FEE0-B4AFB28BD2AE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 dirty="0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26" name="Picture 21" descr="Icon&#10;&#10;Description automatically generated">
                  <a:extLst>
                    <a:ext uri="{FF2B5EF4-FFF2-40B4-BE49-F238E27FC236}">
                      <a16:creationId xmlns:a16="http://schemas.microsoft.com/office/drawing/2014/main" id="{786C43CB-5A62-B17A-B1B9-6B3AB5D57F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56CBCF3-22FA-9959-522D-C3188F16F23B}"/>
              </a:ext>
            </a:extLst>
          </p:cNvPr>
          <p:cNvSpPr txBox="1"/>
          <p:nvPr/>
        </p:nvSpPr>
        <p:spPr>
          <a:xfrm>
            <a:off x="2431905" y="1020724"/>
            <a:ext cx="1989288" cy="15081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cs-CZ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NE FUME</a:t>
            </a:r>
            <a:r>
              <a:rPr lang="en-US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Z</a:t>
            </a:r>
            <a:r>
              <a:rPr lang="cs-CZ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 PAS</a:t>
            </a:r>
          </a:p>
          <a:p>
            <a:pPr algn="ctr"/>
            <a:r>
              <a:rPr lang="en-GB" sz="500" b="1" dirty="0">
                <a:solidFill>
                  <a:srgbClr val="CB441F"/>
                </a:solidFill>
                <a:latin typeface="Verdana"/>
                <a:ea typeface="Verdana"/>
                <a:cs typeface="Aharoni"/>
              </a:rPr>
              <a:t>c</a:t>
            </a:r>
            <a:br>
              <a:rPr lang="en-GB" sz="1400" b="1" dirty="0"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</a:br>
            <a:r>
              <a:rPr lang="en-GB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NE CONSOMMEZ </a:t>
            </a:r>
            <a:br>
              <a:rPr lang="en-GB" sz="1100" b="1" dirty="0"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</a:br>
            <a:r>
              <a:rPr lang="en-GB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PAS DE TABAC, </a:t>
            </a:r>
            <a:br>
              <a:rPr lang="en-GB" sz="1100" b="1" dirty="0"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</a:br>
            <a:r>
              <a:rPr lang="en-GB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SOUS QUELQUE FORME QUE </a:t>
            </a:r>
            <a:br>
              <a:rPr lang="en-GB" sz="1100" b="1" dirty="0"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</a:br>
            <a:r>
              <a:rPr lang="en-GB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CE SOIT</a:t>
            </a:r>
            <a:endParaRPr lang="nl-BE" sz="1100" b="1" dirty="0">
              <a:solidFill>
                <a:schemeClr val="bg1"/>
              </a:solidFill>
              <a:latin typeface="Verdana"/>
              <a:ea typeface="Verdana"/>
              <a:cs typeface="Aharon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828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Skupina 41">
            <a:extLst>
              <a:ext uri="{FF2B5EF4-FFF2-40B4-BE49-F238E27FC236}">
                <a16:creationId xmlns:a16="http://schemas.microsoft.com/office/drawing/2014/main" id="{475C9B68-3CCA-24A3-EB53-2FB3F56C36DB}"/>
              </a:ext>
            </a:extLst>
          </p:cNvPr>
          <p:cNvGrpSpPr/>
          <p:nvPr/>
        </p:nvGrpSpPr>
        <p:grpSpPr>
          <a:xfrm>
            <a:off x="-10968" y="0"/>
            <a:ext cx="6868968" cy="10020561"/>
            <a:chOff x="-10968" y="0"/>
            <a:chExt cx="6868968" cy="10020561"/>
          </a:xfrm>
        </p:grpSpPr>
        <p:pic>
          <p:nvPicPr>
            <p:cNvPr id="12" name="Picture 11" descr="A doctor and a patient&#10;&#10;Description automatically generated with low confidence">
              <a:extLst>
                <a:ext uri="{FF2B5EF4-FFF2-40B4-BE49-F238E27FC236}">
                  <a16:creationId xmlns:a16="http://schemas.microsoft.com/office/drawing/2014/main" id="{5C6041F1-512A-40E2-9301-2185411A11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02" r="16844"/>
            <a:stretch/>
          </p:blipFill>
          <p:spPr>
            <a:xfrm>
              <a:off x="0" y="0"/>
              <a:ext cx="6857999" cy="9905999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776339" y="3833116"/>
              <a:ext cx="5547191" cy="4027714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857534" y="3602838"/>
              <a:ext cx="5384799" cy="4074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4000" b="1" dirty="0">
                <a:solidFill>
                  <a:srgbClr val="CC431F"/>
                </a:solidFill>
              </a:endParaRPr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fr-FR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Contrôlez régulièrement</a:t>
              </a:r>
              <a:br>
                <a:rPr lang="fr-FR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fr-FR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si vos patients fument. </a:t>
              </a:r>
              <a:br>
                <a:rPr lang="fr-FR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fr-FR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Offrez-leur des conseils, du soutien,</a:t>
              </a:r>
              <a:br>
                <a:rPr lang="fr-FR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fr-FR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et un suivi !</a:t>
              </a:r>
              <a:endParaRPr lang="en-US" sz="4000" b="1" dirty="0">
                <a:solidFill>
                  <a:srgbClr val="CC431F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3A78153-88F8-EB8E-61E5-D6F9538B36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21" name="Skupina 20">
              <a:extLst>
                <a:ext uri="{FF2B5EF4-FFF2-40B4-BE49-F238E27FC236}">
                  <a16:creationId xmlns:a16="http://schemas.microsoft.com/office/drawing/2014/main" id="{48AECFBD-9EBC-BB29-1F6F-B8D19606C649}"/>
                </a:ext>
              </a:extLst>
            </p:cNvPr>
            <p:cNvGrpSpPr/>
            <p:nvPr/>
          </p:nvGrpSpPr>
          <p:grpSpPr>
            <a:xfrm>
              <a:off x="-10968" y="400970"/>
              <a:ext cx="6868968" cy="9619591"/>
              <a:chOff x="-10968" y="400970"/>
              <a:chExt cx="6868968" cy="9619591"/>
            </a:xfrm>
          </p:grpSpPr>
          <p:grpSp>
            <p:nvGrpSpPr>
              <p:cNvPr id="22" name="Group 45">
                <a:extLst>
                  <a:ext uri="{FF2B5EF4-FFF2-40B4-BE49-F238E27FC236}">
                    <a16:creationId xmlns:a16="http://schemas.microsoft.com/office/drawing/2014/main" id="{341F993B-5F6A-F336-3D35-0E5F1A2292FC}"/>
                  </a:ext>
                </a:extLst>
              </p:cNvPr>
              <p:cNvGrpSpPr/>
              <p:nvPr/>
            </p:nvGrpSpPr>
            <p:grpSpPr>
              <a:xfrm>
                <a:off x="438977" y="415290"/>
                <a:ext cx="1792224" cy="1792224"/>
                <a:chOff x="438977" y="415290"/>
                <a:chExt cx="1792224" cy="1792224"/>
              </a:xfrm>
            </p:grpSpPr>
            <p:sp>
              <p:nvSpPr>
                <p:cNvPr id="37" name="Oval 37">
                  <a:extLst>
                    <a:ext uri="{FF2B5EF4-FFF2-40B4-BE49-F238E27FC236}">
                      <a16:creationId xmlns:a16="http://schemas.microsoft.com/office/drawing/2014/main" id="{B142C0B7-9AB2-B2A9-7DAF-CAD6F7DC8813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" name="Rectangle 4">
                  <a:extLst>
                    <a:ext uri="{FF2B5EF4-FFF2-40B4-BE49-F238E27FC236}">
                      <a16:creationId xmlns:a16="http://schemas.microsoft.com/office/drawing/2014/main" id="{B311BC43-5E9D-0703-9BC8-D3A853D13A99}"/>
                    </a:ext>
                  </a:extLst>
                </p:cNvPr>
                <p:cNvSpPr/>
                <p:nvPr/>
              </p:nvSpPr>
              <p:spPr>
                <a:xfrm>
                  <a:off x="593743" y="772793"/>
                  <a:ext cx="1482691" cy="107721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Insérer </a:t>
                  </a:r>
                  <a:b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ici le logo </a:t>
                  </a:r>
                  <a:b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de votre organisation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23" name="Skupina 22">
                <a:extLst>
                  <a:ext uri="{FF2B5EF4-FFF2-40B4-BE49-F238E27FC236}">
                    <a16:creationId xmlns:a16="http://schemas.microsoft.com/office/drawing/2014/main" id="{48B418BE-EA3C-238A-706E-6A28CE0E7198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-10968" y="9113699"/>
                <a:chExt cx="6868968" cy="906862"/>
              </a:xfrm>
            </p:grpSpPr>
            <p:sp>
              <p:nvSpPr>
                <p:cNvPr id="28" name="Rectangle 11">
                  <a:extLst>
                    <a:ext uri="{FF2B5EF4-FFF2-40B4-BE49-F238E27FC236}">
                      <a16:creationId xmlns:a16="http://schemas.microsoft.com/office/drawing/2014/main" id="{8F5013A0-38BA-A8EC-283B-72816EFFD457}"/>
                    </a:ext>
                  </a:extLst>
                </p:cNvPr>
                <p:cNvSpPr/>
                <p:nvPr/>
              </p:nvSpPr>
              <p:spPr>
                <a:xfrm>
                  <a:off x="-10968" y="9113699"/>
                  <a:ext cx="6868968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" name="TextBox 12">
                  <a:extLst>
                    <a:ext uri="{FF2B5EF4-FFF2-40B4-BE49-F238E27FC236}">
                      <a16:creationId xmlns:a16="http://schemas.microsoft.com/office/drawing/2014/main" id="{C79F2ACA-9BE2-5E6E-FC25-4BD73C928D29}"/>
                    </a:ext>
                  </a:extLst>
                </p:cNvPr>
                <p:cNvSpPr txBox="1"/>
                <p:nvPr/>
              </p:nvSpPr>
              <p:spPr>
                <a:xfrm>
                  <a:off x="-22" y="9174175"/>
                  <a:ext cx="6847076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fr-FR" sz="1200" b="1" dirty="0">
                      <a:solidFill>
                        <a:srgbClr val="CB441F"/>
                      </a:solidFill>
                      <a:effectLst/>
                    </a:rPr>
                    <a:t>La campagne a été initiée par EONS et est menée en collaboration avec ESMO, </a:t>
                  </a:r>
                  <a:br>
                    <a:rPr lang="cs-CZ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fr-FR" sz="1200" b="1" dirty="0">
                      <a:solidFill>
                        <a:srgbClr val="CB441F"/>
                      </a:solidFill>
                      <a:effectLst/>
                    </a:rPr>
                    <a:t>le partenaire principal de la campagne. Plus d'informations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30" name="Group 13">
                  <a:extLst>
                    <a:ext uri="{FF2B5EF4-FFF2-40B4-BE49-F238E27FC236}">
                      <a16:creationId xmlns:a16="http://schemas.microsoft.com/office/drawing/2014/main" id="{AA6AB719-2F3B-9E6C-5875-B7B878A10104}"/>
                    </a:ext>
                  </a:extLst>
                </p:cNvPr>
                <p:cNvGrpSpPr/>
                <p:nvPr/>
              </p:nvGrpSpPr>
              <p:grpSpPr>
                <a:xfrm>
                  <a:off x="110090" y="9193917"/>
                  <a:ext cx="474731" cy="475488"/>
                  <a:chOff x="-302004" y="1916250"/>
                  <a:chExt cx="2823923" cy="2823924"/>
                </a:xfrm>
              </p:grpSpPr>
              <p:sp>
                <p:nvSpPr>
                  <p:cNvPr id="35" name="Ovaal 2">
                    <a:extLst>
                      <a:ext uri="{FF2B5EF4-FFF2-40B4-BE49-F238E27FC236}">
                        <a16:creationId xmlns:a16="http://schemas.microsoft.com/office/drawing/2014/main" id="{F77DF87B-CF9A-8846-5DB2-A84474735431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36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D5B34A04-BC6A-BACB-BDC0-084D682447F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  <p:pic>
              <p:nvPicPr>
                <p:cNvPr id="34" name="Graphic 10">
                  <a:extLst>
                    <a:ext uri="{FF2B5EF4-FFF2-40B4-BE49-F238E27FC236}">
                      <a16:creationId xmlns:a16="http://schemas.microsoft.com/office/drawing/2014/main" id="{E65C61FA-C3C6-268F-0C5C-75052DA0C7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 t="1" r="36621" b="-13923"/>
                <a:stretch/>
              </p:blipFill>
              <p:spPr>
                <a:xfrm>
                  <a:off x="6083044" y="9265954"/>
                  <a:ext cx="702865" cy="331414"/>
                </a:xfrm>
                <a:prstGeom prst="rect">
                  <a:avLst/>
                </a:prstGeom>
              </p:spPr>
            </p:pic>
          </p:grpSp>
          <p:grpSp>
            <p:nvGrpSpPr>
              <p:cNvPr id="24" name="Group 3">
                <a:extLst>
                  <a:ext uri="{FF2B5EF4-FFF2-40B4-BE49-F238E27FC236}">
                    <a16:creationId xmlns:a16="http://schemas.microsoft.com/office/drawing/2014/main" id="{C2008F7E-E47F-891A-3025-B5967B7CA2F8}"/>
                  </a:ext>
                </a:extLst>
              </p:cNvPr>
              <p:cNvGrpSpPr/>
              <p:nvPr/>
            </p:nvGrpSpPr>
            <p:grpSpPr>
              <a:xfrm>
                <a:off x="2513475" y="400970"/>
                <a:ext cx="1831042" cy="1801368"/>
                <a:chOff x="2513475" y="400970"/>
                <a:chExt cx="1831042" cy="1801368"/>
              </a:xfrm>
            </p:grpSpPr>
            <p:sp>
              <p:nvSpPr>
                <p:cNvPr id="25" name="Ovaal 41">
                  <a:extLst>
                    <a:ext uri="{FF2B5EF4-FFF2-40B4-BE49-F238E27FC236}">
                      <a16:creationId xmlns:a16="http://schemas.microsoft.com/office/drawing/2014/main" id="{60FFF6E2-03BF-4607-E21A-43865D681850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 dirty="0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26" name="Picture 21" descr="Icon&#10;&#10;Description automatically generated">
                  <a:extLst>
                    <a:ext uri="{FF2B5EF4-FFF2-40B4-BE49-F238E27FC236}">
                      <a16:creationId xmlns:a16="http://schemas.microsoft.com/office/drawing/2014/main" id="{D1433D2E-81C8-8F34-44DA-0530B86BC6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78D8DE3-9CF2-6104-60C2-38BC29A62CC4}"/>
              </a:ext>
            </a:extLst>
          </p:cNvPr>
          <p:cNvSpPr txBox="1"/>
          <p:nvPr/>
        </p:nvSpPr>
        <p:spPr>
          <a:xfrm>
            <a:off x="2429266" y="1013743"/>
            <a:ext cx="1989288" cy="15081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cs-CZ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NE FUME</a:t>
            </a:r>
            <a:r>
              <a:rPr lang="en-US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Z</a:t>
            </a:r>
            <a:r>
              <a:rPr lang="cs-CZ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 PAS</a:t>
            </a:r>
          </a:p>
          <a:p>
            <a:pPr algn="ctr"/>
            <a:r>
              <a:rPr lang="en-GB" sz="500" b="1" dirty="0">
                <a:solidFill>
                  <a:srgbClr val="CB441F"/>
                </a:solidFill>
                <a:latin typeface="Verdana"/>
                <a:ea typeface="Verdana"/>
                <a:cs typeface="Aharoni"/>
              </a:rPr>
              <a:t>c</a:t>
            </a:r>
            <a:br>
              <a:rPr lang="en-GB" sz="1400" b="1" dirty="0"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</a:br>
            <a:r>
              <a:rPr lang="en-GB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NE CONSOMMEZ </a:t>
            </a:r>
            <a:br>
              <a:rPr lang="en-GB" sz="1100" b="1" dirty="0"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</a:br>
            <a:r>
              <a:rPr lang="en-GB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PAS DE TABAC, </a:t>
            </a:r>
            <a:br>
              <a:rPr lang="en-GB" sz="1100" b="1" dirty="0"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</a:br>
            <a:r>
              <a:rPr lang="en-GB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SOUS QUELQUE FORME QUE </a:t>
            </a:r>
            <a:br>
              <a:rPr lang="en-GB" sz="1100" b="1" dirty="0"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</a:br>
            <a:r>
              <a:rPr lang="en-GB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CE SOIT</a:t>
            </a:r>
            <a:endParaRPr lang="nl-BE" sz="1100" b="1" dirty="0">
              <a:solidFill>
                <a:schemeClr val="bg1"/>
              </a:solidFill>
              <a:latin typeface="Verdana"/>
              <a:ea typeface="Verdana"/>
              <a:cs typeface="Aharon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913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Skupina 38">
            <a:extLst>
              <a:ext uri="{FF2B5EF4-FFF2-40B4-BE49-F238E27FC236}">
                <a16:creationId xmlns:a16="http://schemas.microsoft.com/office/drawing/2014/main" id="{53DEE09E-1DEB-AA15-A29F-B9127C52275F}"/>
              </a:ext>
            </a:extLst>
          </p:cNvPr>
          <p:cNvGrpSpPr/>
          <p:nvPr/>
        </p:nvGrpSpPr>
        <p:grpSpPr>
          <a:xfrm>
            <a:off x="-10968" y="-7088"/>
            <a:ext cx="6868968" cy="10027649"/>
            <a:chOff x="-10968" y="-7088"/>
            <a:chExt cx="6868968" cy="10027649"/>
          </a:xfrm>
        </p:grpSpPr>
        <p:pic>
          <p:nvPicPr>
            <p:cNvPr id="4" name="Picture 3" descr="A doctor showing a patient something on the paper&#10;&#10;Description automatically generated with medium confidence">
              <a:extLst>
                <a:ext uri="{FF2B5EF4-FFF2-40B4-BE49-F238E27FC236}">
                  <a16:creationId xmlns:a16="http://schemas.microsoft.com/office/drawing/2014/main" id="{B44B8427-22ED-4B0F-8C7F-21C00AE2B4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04"/>
            <a:stretch/>
          </p:blipFill>
          <p:spPr>
            <a:xfrm>
              <a:off x="0" y="-7088"/>
              <a:ext cx="6858000" cy="9905999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76786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76786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754741" y="3186055"/>
              <a:ext cx="5547191" cy="4027714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822329" y="3204543"/>
              <a:ext cx="5514067" cy="417704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endParaRPr lang="en-US" sz="4000" b="1" dirty="0">
                <a:solidFill>
                  <a:srgbClr val="CC431F"/>
                </a:solidFill>
                <a:latin typeface="Cal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4000" b="1" dirty="0">
                  <a:solidFill>
                    <a:srgbClr val="CB441F"/>
                  </a:solidFill>
                  <a:ea typeface="+mn-lt"/>
                  <a:cs typeface="+mn-lt"/>
                </a:rPr>
                <a:t>Référez-vous toujours </a:t>
              </a:r>
              <a:br>
                <a:rPr lang="fr-FR" sz="4000" b="1" dirty="0">
                  <a:solidFill>
                    <a:srgbClr val="CB441F"/>
                  </a:solidFill>
                  <a:ea typeface="+mn-lt"/>
                  <a:cs typeface="+mn-lt"/>
                </a:rPr>
              </a:br>
              <a:r>
                <a:rPr lang="fr-FR" sz="4000" b="1" dirty="0">
                  <a:solidFill>
                    <a:srgbClr val="CB441F"/>
                  </a:solidFill>
                  <a:ea typeface="+mn-lt"/>
                  <a:cs typeface="+mn-lt"/>
                </a:rPr>
                <a:t>à un centre d’aide au 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4000" b="1" dirty="0">
                  <a:solidFill>
                    <a:srgbClr val="CB441F"/>
                  </a:solidFill>
                  <a:ea typeface="+mn-lt"/>
                  <a:cs typeface="+mn-lt"/>
                </a:rPr>
                <a:t>sevrage tabagique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4000" b="1" dirty="0">
                  <a:solidFill>
                    <a:srgbClr val="CB441F"/>
                  </a:solidFill>
                  <a:ea typeface="+mn-lt"/>
                  <a:cs typeface="+mn-lt"/>
                </a:rPr>
                <a:t>officiel</a:t>
              </a:r>
              <a:br>
                <a:rPr lang="fr-FR" sz="4000" b="1" dirty="0">
                  <a:ea typeface="Calibri" panose="020F0502020204030204" pitchFamily="34" charset="0"/>
                  <a:cs typeface="Arial"/>
                </a:rPr>
              </a:br>
              <a:endParaRPr lang="fr-FR" sz="4000" dirty="0">
                <a:solidFill>
                  <a:srgbClr val="000000"/>
                </a:solidFill>
                <a:ea typeface="Calibri" panose="020F0502020204030204" pitchFamily="34" charset="0"/>
                <a:cs typeface="Calibri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BFE643C-6A6B-0F53-22F1-E0CDB846F4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89914"/>
              <a:ext cx="1827452" cy="1828800"/>
            </a:xfrm>
            <a:prstGeom prst="ellipse">
              <a:avLst/>
            </a:prstGeom>
          </p:spPr>
        </p:pic>
        <p:grpSp>
          <p:nvGrpSpPr>
            <p:cNvPr id="9" name="Skupina 8">
              <a:extLst>
                <a:ext uri="{FF2B5EF4-FFF2-40B4-BE49-F238E27FC236}">
                  <a16:creationId xmlns:a16="http://schemas.microsoft.com/office/drawing/2014/main" id="{9FCE005F-271C-068B-22B1-0D48CB08856E}"/>
                </a:ext>
              </a:extLst>
            </p:cNvPr>
            <p:cNvGrpSpPr/>
            <p:nvPr/>
          </p:nvGrpSpPr>
          <p:grpSpPr>
            <a:xfrm>
              <a:off x="-10968" y="400970"/>
              <a:ext cx="6868968" cy="9619591"/>
              <a:chOff x="-10968" y="400970"/>
              <a:chExt cx="6868968" cy="9619591"/>
            </a:xfrm>
          </p:grpSpPr>
          <p:grpSp>
            <p:nvGrpSpPr>
              <p:cNvPr id="22" name="Group 45">
                <a:extLst>
                  <a:ext uri="{FF2B5EF4-FFF2-40B4-BE49-F238E27FC236}">
                    <a16:creationId xmlns:a16="http://schemas.microsoft.com/office/drawing/2014/main" id="{E3D6D42E-F503-C488-F200-E6A4787AC3FB}"/>
                  </a:ext>
                </a:extLst>
              </p:cNvPr>
              <p:cNvGrpSpPr/>
              <p:nvPr/>
            </p:nvGrpSpPr>
            <p:grpSpPr>
              <a:xfrm>
                <a:off x="438977" y="415290"/>
                <a:ext cx="1792224" cy="1792224"/>
                <a:chOff x="438977" y="415290"/>
                <a:chExt cx="1792224" cy="1792224"/>
              </a:xfrm>
            </p:grpSpPr>
            <p:sp>
              <p:nvSpPr>
                <p:cNvPr id="37" name="Oval 37">
                  <a:extLst>
                    <a:ext uri="{FF2B5EF4-FFF2-40B4-BE49-F238E27FC236}">
                      <a16:creationId xmlns:a16="http://schemas.microsoft.com/office/drawing/2014/main" id="{783EC0DC-3C55-44F6-5E75-F609CD47689E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" name="Rectangle 4">
                  <a:extLst>
                    <a:ext uri="{FF2B5EF4-FFF2-40B4-BE49-F238E27FC236}">
                      <a16:creationId xmlns:a16="http://schemas.microsoft.com/office/drawing/2014/main" id="{75BB4A7E-C349-168E-D2B8-A89EEA628F97}"/>
                    </a:ext>
                  </a:extLst>
                </p:cNvPr>
                <p:cNvSpPr/>
                <p:nvPr/>
              </p:nvSpPr>
              <p:spPr>
                <a:xfrm>
                  <a:off x="593743" y="772793"/>
                  <a:ext cx="1482691" cy="107721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Insérer </a:t>
                  </a:r>
                  <a:b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ici le logo </a:t>
                  </a:r>
                  <a:b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de votre organisation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23" name="Skupina 22">
                <a:extLst>
                  <a:ext uri="{FF2B5EF4-FFF2-40B4-BE49-F238E27FC236}">
                    <a16:creationId xmlns:a16="http://schemas.microsoft.com/office/drawing/2014/main" id="{E861E636-C9E0-28CE-EE9D-B15334B32C72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-10968" y="9113699"/>
                <a:chExt cx="6868968" cy="906862"/>
              </a:xfrm>
            </p:grpSpPr>
            <p:sp>
              <p:nvSpPr>
                <p:cNvPr id="28" name="Rectangle 11">
                  <a:extLst>
                    <a:ext uri="{FF2B5EF4-FFF2-40B4-BE49-F238E27FC236}">
                      <a16:creationId xmlns:a16="http://schemas.microsoft.com/office/drawing/2014/main" id="{DF375ED2-1669-7590-D876-5623F8319DBC}"/>
                    </a:ext>
                  </a:extLst>
                </p:cNvPr>
                <p:cNvSpPr/>
                <p:nvPr/>
              </p:nvSpPr>
              <p:spPr>
                <a:xfrm>
                  <a:off x="-10968" y="9113699"/>
                  <a:ext cx="6868968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" name="TextBox 12">
                  <a:extLst>
                    <a:ext uri="{FF2B5EF4-FFF2-40B4-BE49-F238E27FC236}">
                      <a16:creationId xmlns:a16="http://schemas.microsoft.com/office/drawing/2014/main" id="{550907B3-C4B3-174E-0283-3F63E62AF21E}"/>
                    </a:ext>
                  </a:extLst>
                </p:cNvPr>
                <p:cNvSpPr txBox="1"/>
                <p:nvPr/>
              </p:nvSpPr>
              <p:spPr>
                <a:xfrm>
                  <a:off x="-22" y="9174175"/>
                  <a:ext cx="6847076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fr-FR" sz="1200" b="1" dirty="0">
                      <a:solidFill>
                        <a:srgbClr val="CB441F"/>
                      </a:solidFill>
                      <a:effectLst/>
                    </a:rPr>
                    <a:t>La campagne a été initiée par EONS et est menée en collaboration avec ESMO, </a:t>
                  </a:r>
                  <a:br>
                    <a:rPr lang="cs-CZ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fr-FR" sz="1200" b="1" dirty="0">
                      <a:solidFill>
                        <a:srgbClr val="CB441F"/>
                      </a:solidFill>
                      <a:effectLst/>
                    </a:rPr>
                    <a:t>le partenaire principal de la campagne. Plus d'informations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30" name="Group 13">
                  <a:extLst>
                    <a:ext uri="{FF2B5EF4-FFF2-40B4-BE49-F238E27FC236}">
                      <a16:creationId xmlns:a16="http://schemas.microsoft.com/office/drawing/2014/main" id="{B67EE5AF-7187-5DEF-4AC9-7592E334DDC2}"/>
                    </a:ext>
                  </a:extLst>
                </p:cNvPr>
                <p:cNvGrpSpPr/>
                <p:nvPr/>
              </p:nvGrpSpPr>
              <p:grpSpPr>
                <a:xfrm>
                  <a:off x="110090" y="9193917"/>
                  <a:ext cx="474731" cy="475488"/>
                  <a:chOff x="-302004" y="1916250"/>
                  <a:chExt cx="2823923" cy="2823924"/>
                </a:xfrm>
              </p:grpSpPr>
              <p:sp>
                <p:nvSpPr>
                  <p:cNvPr id="35" name="Ovaal 2">
                    <a:extLst>
                      <a:ext uri="{FF2B5EF4-FFF2-40B4-BE49-F238E27FC236}">
                        <a16:creationId xmlns:a16="http://schemas.microsoft.com/office/drawing/2014/main" id="{17A36E68-7E12-7BE8-12AF-5FD62F58C50F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36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621EF59F-0225-FDA3-4221-52A61E896B8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  <p:pic>
              <p:nvPicPr>
                <p:cNvPr id="34" name="Graphic 10">
                  <a:extLst>
                    <a:ext uri="{FF2B5EF4-FFF2-40B4-BE49-F238E27FC236}">
                      <a16:creationId xmlns:a16="http://schemas.microsoft.com/office/drawing/2014/main" id="{A71FDEBB-0EE3-5C1D-E0D6-FB0B53BDA4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 t="1" r="36621" b="-13923"/>
                <a:stretch/>
              </p:blipFill>
              <p:spPr>
                <a:xfrm>
                  <a:off x="6083044" y="9265954"/>
                  <a:ext cx="702865" cy="331414"/>
                </a:xfrm>
                <a:prstGeom prst="rect">
                  <a:avLst/>
                </a:prstGeom>
              </p:spPr>
            </p:pic>
          </p:grpSp>
          <p:grpSp>
            <p:nvGrpSpPr>
              <p:cNvPr id="24" name="Group 3">
                <a:extLst>
                  <a:ext uri="{FF2B5EF4-FFF2-40B4-BE49-F238E27FC236}">
                    <a16:creationId xmlns:a16="http://schemas.microsoft.com/office/drawing/2014/main" id="{7317161A-1F21-E951-F757-64474B6A7386}"/>
                  </a:ext>
                </a:extLst>
              </p:cNvPr>
              <p:cNvGrpSpPr/>
              <p:nvPr/>
            </p:nvGrpSpPr>
            <p:grpSpPr>
              <a:xfrm>
                <a:off x="2513475" y="400970"/>
                <a:ext cx="1831042" cy="1801368"/>
                <a:chOff x="2513475" y="400970"/>
                <a:chExt cx="1831042" cy="1801368"/>
              </a:xfrm>
            </p:grpSpPr>
            <p:sp>
              <p:nvSpPr>
                <p:cNvPr id="25" name="Ovaal 41">
                  <a:extLst>
                    <a:ext uri="{FF2B5EF4-FFF2-40B4-BE49-F238E27FC236}">
                      <a16:creationId xmlns:a16="http://schemas.microsoft.com/office/drawing/2014/main" id="{A70D9F7D-6C1C-29B0-0599-DF9A80B0AC6A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 dirty="0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26" name="Picture 21" descr="Icon&#10;&#10;Description automatically generated">
                  <a:extLst>
                    <a:ext uri="{FF2B5EF4-FFF2-40B4-BE49-F238E27FC236}">
                      <a16:creationId xmlns:a16="http://schemas.microsoft.com/office/drawing/2014/main" id="{1A537263-383F-9C2B-9A05-78EC0E2752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F76C4BF-7F9C-6B33-7AF1-C52F0EA8C643}"/>
              </a:ext>
            </a:extLst>
          </p:cNvPr>
          <p:cNvSpPr txBox="1"/>
          <p:nvPr/>
        </p:nvSpPr>
        <p:spPr>
          <a:xfrm>
            <a:off x="2431905" y="1020724"/>
            <a:ext cx="1989288" cy="15081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cs-CZ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NE FUME</a:t>
            </a:r>
            <a:r>
              <a:rPr lang="en-US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Z</a:t>
            </a:r>
            <a:r>
              <a:rPr lang="cs-CZ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 PAS</a:t>
            </a:r>
          </a:p>
          <a:p>
            <a:pPr algn="ctr"/>
            <a:r>
              <a:rPr lang="en-GB" sz="500" b="1" dirty="0">
                <a:solidFill>
                  <a:srgbClr val="CB441F"/>
                </a:solidFill>
                <a:latin typeface="Verdana"/>
                <a:ea typeface="Verdana"/>
                <a:cs typeface="Aharoni"/>
              </a:rPr>
              <a:t>c</a:t>
            </a:r>
            <a:br>
              <a:rPr lang="en-GB" sz="1400" b="1" dirty="0"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</a:br>
            <a:r>
              <a:rPr lang="en-GB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NE CONSOMMEZ </a:t>
            </a:r>
            <a:br>
              <a:rPr lang="en-GB" sz="1100" b="1" dirty="0"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</a:br>
            <a:r>
              <a:rPr lang="en-GB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PAS DE TABAC, </a:t>
            </a:r>
            <a:br>
              <a:rPr lang="en-GB" sz="1100" b="1" dirty="0"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</a:br>
            <a:r>
              <a:rPr lang="en-GB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SOUS QUELQUE FORME QUE </a:t>
            </a:r>
            <a:br>
              <a:rPr lang="en-GB" sz="1100" b="1" dirty="0"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</a:br>
            <a:r>
              <a:rPr lang="en-GB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CE SOIT</a:t>
            </a:r>
            <a:endParaRPr lang="nl-BE" sz="1100" b="1" dirty="0">
              <a:solidFill>
                <a:schemeClr val="bg1"/>
              </a:solidFill>
              <a:latin typeface="Verdana"/>
              <a:ea typeface="Verdana"/>
              <a:cs typeface="Aharon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258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Skupina 38">
            <a:extLst>
              <a:ext uri="{FF2B5EF4-FFF2-40B4-BE49-F238E27FC236}">
                <a16:creationId xmlns:a16="http://schemas.microsoft.com/office/drawing/2014/main" id="{5B8EA10D-F84A-8A79-DA36-DBB204B81C30}"/>
              </a:ext>
            </a:extLst>
          </p:cNvPr>
          <p:cNvGrpSpPr/>
          <p:nvPr/>
        </p:nvGrpSpPr>
        <p:grpSpPr>
          <a:xfrm>
            <a:off x="-10968" y="-1"/>
            <a:ext cx="6868968" cy="10020562"/>
            <a:chOff x="-10968" y="-1"/>
            <a:chExt cx="6868968" cy="1002056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5B6EF37-345B-4575-A815-BF5166808D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</a:blip>
            <a:srcRect l="27080" t="957" r="27235"/>
            <a:stretch/>
          </p:blipFill>
          <p:spPr>
            <a:xfrm>
              <a:off x="0" y="-1"/>
              <a:ext cx="6857998" cy="9911951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438977" y="3496523"/>
              <a:ext cx="6006570" cy="4067538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124036" y="3775440"/>
              <a:ext cx="6641804" cy="33563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fr-FR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Accordez une attention particulière aux patients </a:t>
              </a:r>
              <a:br>
                <a:rPr lang="fr-FR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fr-FR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qui consomment </a:t>
              </a:r>
              <a:br>
                <a:rPr lang="fr-FR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fr-FR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plusieurs substances </a:t>
              </a:r>
              <a:br>
                <a:rPr lang="fr-FR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fr-FR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nocives ou toxiques</a:t>
              </a:r>
              <a:endParaRPr lang="en-US" sz="4000" b="1" dirty="0">
                <a:solidFill>
                  <a:srgbClr val="CC43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37D2DAA-791C-3B45-7993-F1F07838A5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21" name="Skupina 20">
              <a:extLst>
                <a:ext uri="{FF2B5EF4-FFF2-40B4-BE49-F238E27FC236}">
                  <a16:creationId xmlns:a16="http://schemas.microsoft.com/office/drawing/2014/main" id="{A735CB9B-48ED-D1F9-E56B-508862DC8E47}"/>
                </a:ext>
              </a:extLst>
            </p:cNvPr>
            <p:cNvGrpSpPr/>
            <p:nvPr/>
          </p:nvGrpSpPr>
          <p:grpSpPr>
            <a:xfrm>
              <a:off x="-10968" y="400970"/>
              <a:ext cx="6868968" cy="9619591"/>
              <a:chOff x="-10968" y="400970"/>
              <a:chExt cx="6868968" cy="9619591"/>
            </a:xfrm>
          </p:grpSpPr>
          <p:grpSp>
            <p:nvGrpSpPr>
              <p:cNvPr id="22" name="Group 45">
                <a:extLst>
                  <a:ext uri="{FF2B5EF4-FFF2-40B4-BE49-F238E27FC236}">
                    <a16:creationId xmlns:a16="http://schemas.microsoft.com/office/drawing/2014/main" id="{01E022B3-2B43-1684-A04F-34CAE655B2E1}"/>
                  </a:ext>
                </a:extLst>
              </p:cNvPr>
              <p:cNvGrpSpPr/>
              <p:nvPr/>
            </p:nvGrpSpPr>
            <p:grpSpPr>
              <a:xfrm>
                <a:off x="438977" y="415290"/>
                <a:ext cx="1792224" cy="1792224"/>
                <a:chOff x="438977" y="415290"/>
                <a:chExt cx="1792224" cy="1792224"/>
              </a:xfrm>
            </p:grpSpPr>
            <p:sp>
              <p:nvSpPr>
                <p:cNvPr id="37" name="Oval 37">
                  <a:extLst>
                    <a:ext uri="{FF2B5EF4-FFF2-40B4-BE49-F238E27FC236}">
                      <a16:creationId xmlns:a16="http://schemas.microsoft.com/office/drawing/2014/main" id="{2BC84B7F-3DFC-446D-FB01-53F083B5A3CC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" name="Rectangle 4">
                  <a:extLst>
                    <a:ext uri="{FF2B5EF4-FFF2-40B4-BE49-F238E27FC236}">
                      <a16:creationId xmlns:a16="http://schemas.microsoft.com/office/drawing/2014/main" id="{310AD495-C18E-B35D-8E8C-69ABF5D193CD}"/>
                    </a:ext>
                  </a:extLst>
                </p:cNvPr>
                <p:cNvSpPr/>
                <p:nvPr/>
              </p:nvSpPr>
              <p:spPr>
                <a:xfrm>
                  <a:off x="593743" y="772793"/>
                  <a:ext cx="1482691" cy="107721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Insérer </a:t>
                  </a:r>
                  <a:b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ici le logo </a:t>
                  </a:r>
                  <a:b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de votre organisation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23" name="Skupina 22">
                <a:extLst>
                  <a:ext uri="{FF2B5EF4-FFF2-40B4-BE49-F238E27FC236}">
                    <a16:creationId xmlns:a16="http://schemas.microsoft.com/office/drawing/2014/main" id="{81D6FBEA-8516-F377-8280-2A71CB5E9B28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-10968" y="9113699"/>
                <a:chExt cx="6868968" cy="906862"/>
              </a:xfrm>
            </p:grpSpPr>
            <p:sp>
              <p:nvSpPr>
                <p:cNvPr id="28" name="Rectangle 11">
                  <a:extLst>
                    <a:ext uri="{FF2B5EF4-FFF2-40B4-BE49-F238E27FC236}">
                      <a16:creationId xmlns:a16="http://schemas.microsoft.com/office/drawing/2014/main" id="{EFBD290B-C696-AFB1-24BD-5567B357258E}"/>
                    </a:ext>
                  </a:extLst>
                </p:cNvPr>
                <p:cNvSpPr/>
                <p:nvPr/>
              </p:nvSpPr>
              <p:spPr>
                <a:xfrm>
                  <a:off x="-10968" y="9113699"/>
                  <a:ext cx="6868968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" name="TextBox 12">
                  <a:extLst>
                    <a:ext uri="{FF2B5EF4-FFF2-40B4-BE49-F238E27FC236}">
                      <a16:creationId xmlns:a16="http://schemas.microsoft.com/office/drawing/2014/main" id="{2EAECE68-415F-9D41-8B55-734C149E524F}"/>
                    </a:ext>
                  </a:extLst>
                </p:cNvPr>
                <p:cNvSpPr txBox="1"/>
                <p:nvPr/>
              </p:nvSpPr>
              <p:spPr>
                <a:xfrm>
                  <a:off x="-22" y="9174175"/>
                  <a:ext cx="6847076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fr-FR" sz="1200" b="1" dirty="0">
                      <a:solidFill>
                        <a:srgbClr val="CB441F"/>
                      </a:solidFill>
                      <a:effectLst/>
                    </a:rPr>
                    <a:t>La campagne a été initiée par EONS et est menée en collaboration avec ESMO, </a:t>
                  </a:r>
                  <a:br>
                    <a:rPr lang="cs-CZ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fr-FR" sz="1200" b="1" dirty="0">
                      <a:solidFill>
                        <a:srgbClr val="CB441F"/>
                      </a:solidFill>
                      <a:effectLst/>
                    </a:rPr>
                    <a:t>le partenaire principal de la campagne. Plus d'informations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30" name="Group 13">
                  <a:extLst>
                    <a:ext uri="{FF2B5EF4-FFF2-40B4-BE49-F238E27FC236}">
                      <a16:creationId xmlns:a16="http://schemas.microsoft.com/office/drawing/2014/main" id="{DD07DB90-9DCD-DC00-6819-29120472D7F6}"/>
                    </a:ext>
                  </a:extLst>
                </p:cNvPr>
                <p:cNvGrpSpPr/>
                <p:nvPr/>
              </p:nvGrpSpPr>
              <p:grpSpPr>
                <a:xfrm>
                  <a:off x="110090" y="9193917"/>
                  <a:ext cx="474731" cy="475488"/>
                  <a:chOff x="-302004" y="1916250"/>
                  <a:chExt cx="2823923" cy="2823924"/>
                </a:xfrm>
              </p:grpSpPr>
              <p:sp>
                <p:nvSpPr>
                  <p:cNvPr id="35" name="Ovaal 2">
                    <a:extLst>
                      <a:ext uri="{FF2B5EF4-FFF2-40B4-BE49-F238E27FC236}">
                        <a16:creationId xmlns:a16="http://schemas.microsoft.com/office/drawing/2014/main" id="{7700D99F-3B1C-D64F-86B7-686FF00A9DF0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36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DAD1039D-BC0C-8E16-6C95-9F742FB5728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  <p:pic>
              <p:nvPicPr>
                <p:cNvPr id="34" name="Graphic 10">
                  <a:extLst>
                    <a:ext uri="{FF2B5EF4-FFF2-40B4-BE49-F238E27FC236}">
                      <a16:creationId xmlns:a16="http://schemas.microsoft.com/office/drawing/2014/main" id="{2A24D362-D014-C444-98A1-171EDF5694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 t="1" r="36621" b="-13923"/>
                <a:stretch/>
              </p:blipFill>
              <p:spPr>
                <a:xfrm>
                  <a:off x="6083044" y="9265954"/>
                  <a:ext cx="702865" cy="331414"/>
                </a:xfrm>
                <a:prstGeom prst="rect">
                  <a:avLst/>
                </a:prstGeom>
              </p:spPr>
            </p:pic>
          </p:grpSp>
          <p:grpSp>
            <p:nvGrpSpPr>
              <p:cNvPr id="24" name="Group 3">
                <a:extLst>
                  <a:ext uri="{FF2B5EF4-FFF2-40B4-BE49-F238E27FC236}">
                    <a16:creationId xmlns:a16="http://schemas.microsoft.com/office/drawing/2014/main" id="{DE3D29AE-4645-BE29-E120-57AB7A0B5DDC}"/>
                  </a:ext>
                </a:extLst>
              </p:cNvPr>
              <p:cNvGrpSpPr/>
              <p:nvPr/>
            </p:nvGrpSpPr>
            <p:grpSpPr>
              <a:xfrm>
                <a:off x="2513475" y="400970"/>
                <a:ext cx="1831042" cy="1801368"/>
                <a:chOff x="2513475" y="400970"/>
                <a:chExt cx="1831042" cy="1801368"/>
              </a:xfrm>
            </p:grpSpPr>
            <p:sp>
              <p:nvSpPr>
                <p:cNvPr id="25" name="Ovaal 41">
                  <a:extLst>
                    <a:ext uri="{FF2B5EF4-FFF2-40B4-BE49-F238E27FC236}">
                      <a16:creationId xmlns:a16="http://schemas.microsoft.com/office/drawing/2014/main" id="{A401663F-2B63-3AF2-0E40-ABBBCE54AAD6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 dirty="0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26" name="Picture 21" descr="Icon&#10;&#10;Description automatically generated">
                  <a:extLst>
                    <a:ext uri="{FF2B5EF4-FFF2-40B4-BE49-F238E27FC236}">
                      <a16:creationId xmlns:a16="http://schemas.microsoft.com/office/drawing/2014/main" id="{CD2F16F2-964E-0A5A-7661-4E9258C565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E33FC46-BF4B-262C-34A0-D3FFDD384D7C}"/>
              </a:ext>
            </a:extLst>
          </p:cNvPr>
          <p:cNvSpPr txBox="1"/>
          <p:nvPr/>
        </p:nvSpPr>
        <p:spPr>
          <a:xfrm>
            <a:off x="2431905" y="1020724"/>
            <a:ext cx="1989288" cy="15081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cs-CZ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NE FUME</a:t>
            </a:r>
            <a:r>
              <a:rPr lang="en-US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Z</a:t>
            </a:r>
            <a:r>
              <a:rPr lang="cs-CZ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 PAS</a:t>
            </a:r>
          </a:p>
          <a:p>
            <a:pPr algn="ctr"/>
            <a:r>
              <a:rPr lang="en-GB" sz="500" b="1" dirty="0">
                <a:solidFill>
                  <a:srgbClr val="CB441F"/>
                </a:solidFill>
                <a:latin typeface="Verdana"/>
                <a:ea typeface="Verdana"/>
                <a:cs typeface="Aharoni"/>
              </a:rPr>
              <a:t>c</a:t>
            </a:r>
            <a:br>
              <a:rPr lang="en-GB" sz="1400" b="1" dirty="0"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</a:br>
            <a:r>
              <a:rPr lang="en-GB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NE CONSOMMEZ </a:t>
            </a:r>
            <a:br>
              <a:rPr lang="en-GB" sz="1100" b="1" dirty="0"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</a:br>
            <a:r>
              <a:rPr lang="en-GB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PAS DE TABAC, </a:t>
            </a:r>
            <a:br>
              <a:rPr lang="en-GB" sz="1100" b="1" dirty="0"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</a:br>
            <a:r>
              <a:rPr lang="en-GB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SOUS QUELQUE FORME QUE </a:t>
            </a:r>
            <a:br>
              <a:rPr lang="en-GB" sz="1100" b="1" dirty="0"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</a:br>
            <a:r>
              <a:rPr lang="en-GB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CE SOIT</a:t>
            </a:r>
            <a:endParaRPr lang="nl-BE" sz="1100" b="1" dirty="0">
              <a:solidFill>
                <a:schemeClr val="bg1"/>
              </a:solidFill>
              <a:latin typeface="Verdana"/>
              <a:ea typeface="Verdana"/>
              <a:cs typeface="Aharon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746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Skupina 40">
            <a:extLst>
              <a:ext uri="{FF2B5EF4-FFF2-40B4-BE49-F238E27FC236}">
                <a16:creationId xmlns:a16="http://schemas.microsoft.com/office/drawing/2014/main" id="{C4C0596D-2908-F086-797D-830C4420CE39}"/>
              </a:ext>
            </a:extLst>
          </p:cNvPr>
          <p:cNvGrpSpPr/>
          <p:nvPr/>
        </p:nvGrpSpPr>
        <p:grpSpPr>
          <a:xfrm>
            <a:off x="-10968" y="0"/>
            <a:ext cx="7247967" cy="10020561"/>
            <a:chOff x="-10968" y="0"/>
            <a:chExt cx="7247967" cy="1002056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7EFD3AD-41DC-4565-8067-2BCEA9CC95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20" t="108" r="13777" b="30"/>
            <a:stretch/>
          </p:blipFill>
          <p:spPr>
            <a:xfrm>
              <a:off x="0" y="0"/>
              <a:ext cx="6858000" cy="9906000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2513475" y="2806843"/>
              <a:ext cx="4184428" cy="4597391"/>
            </a:xfrm>
            <a:prstGeom prst="roundRect">
              <a:avLst>
                <a:gd name="adj" fmla="val 8829"/>
              </a:avLst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1852200" y="3743833"/>
              <a:ext cx="5384799" cy="258532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en-GB" sz="4800" b="1" dirty="0" err="1">
                  <a:solidFill>
                    <a:srgbClr val="CB441F"/>
                  </a:solidFill>
                  <a:latin typeface="Calibri"/>
                  <a:cs typeface="Calibri"/>
                </a:rPr>
                <a:t>Votre</a:t>
              </a:r>
              <a:r>
                <a:rPr lang="en-GB" sz="4800" b="1" dirty="0">
                  <a:solidFill>
                    <a:srgbClr val="CB441F"/>
                  </a:solidFill>
                  <a:ea typeface="+mn-lt"/>
                  <a:cs typeface="+mn-lt"/>
                </a:rPr>
                <a:t> </a:t>
              </a:r>
              <a:r>
                <a:rPr lang="en-GB" sz="4800" b="1" dirty="0" err="1">
                  <a:solidFill>
                    <a:srgbClr val="CB441F"/>
                  </a:solidFill>
                  <a:ea typeface="+mn-lt"/>
                  <a:cs typeface="+mn-lt"/>
                </a:rPr>
                <a:t>texte</a:t>
              </a:r>
              <a:r>
                <a:rPr lang="en-GB" sz="4800" b="1" dirty="0">
                  <a:solidFill>
                    <a:srgbClr val="CB441F"/>
                  </a:solidFill>
                  <a:ea typeface="+mn-lt"/>
                  <a:cs typeface="+mn-lt"/>
                </a:rPr>
                <a:t> </a:t>
              </a:r>
              <a:r>
                <a:rPr lang="en-GB" sz="4800" b="1" i="0" dirty="0" err="1">
                  <a:solidFill>
                    <a:srgbClr val="CB441F"/>
                  </a:solidFill>
                  <a:effectLst/>
                  <a:ea typeface="+mn-lt"/>
                  <a:cs typeface="+mn-lt"/>
                </a:rPr>
                <a:t>personnalisé</a:t>
              </a:r>
              <a:r>
                <a:rPr lang="en-GB" sz="4800" b="1" dirty="0">
                  <a:solidFill>
                    <a:srgbClr val="CB441F"/>
                  </a:solidFill>
                  <a:ea typeface="+mn-lt"/>
                  <a:cs typeface="+mn-lt"/>
                </a:rPr>
                <a:t> </a:t>
              </a:r>
              <a:br>
                <a:rPr lang="en-GB" sz="4800" b="1" dirty="0">
                  <a:ea typeface="+mn-lt"/>
                  <a:cs typeface="+mn-lt"/>
                </a:rPr>
              </a:br>
              <a:r>
                <a:rPr lang="en-GB" sz="4800" b="1" dirty="0" err="1">
                  <a:solidFill>
                    <a:srgbClr val="CB441F"/>
                  </a:solidFill>
                  <a:ea typeface="+mn-lt"/>
                  <a:cs typeface="+mn-lt"/>
                </a:rPr>
                <a:t>ici</a:t>
              </a:r>
              <a:endParaRPr lang="en-GB" sz="7200" b="1" dirty="0">
                <a:solidFill>
                  <a:srgbClr val="CB441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C86201D3-4401-4063-BB89-564FCDEAE93D}"/>
                </a:ext>
              </a:extLst>
            </p:cNvPr>
            <p:cNvSpPr/>
            <p:nvPr/>
          </p:nvSpPr>
          <p:spPr>
            <a:xfrm>
              <a:off x="231045" y="5638552"/>
              <a:ext cx="2881794" cy="2793534"/>
            </a:xfrm>
            <a:prstGeom prst="ellipse">
              <a:avLst/>
            </a:prstGeom>
            <a:solidFill>
              <a:schemeClr val="bg1">
                <a:alpha val="69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 Box 2">
              <a:extLst>
                <a:ext uri="{FF2B5EF4-FFF2-40B4-BE49-F238E27FC236}">
                  <a16:creationId xmlns:a16="http://schemas.microsoft.com/office/drawing/2014/main" id="{AA753F54-9215-46A8-820F-375E0B75C9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2861" y="5939855"/>
              <a:ext cx="190117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CC431F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CC431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400" b="1" i="0" dirty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Insérer</a:t>
              </a:r>
              <a:r>
                <a:rPr lang="en-US" sz="34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400" b="1" i="0" dirty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votre</a:t>
              </a:r>
              <a:r>
                <a:rPr lang="en-US" sz="34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 photo </a:t>
              </a:r>
              <a:r>
                <a:rPr lang="en-US" sz="3400" b="1" i="0" dirty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ici</a:t>
              </a:r>
              <a:endParaRPr lang="en-GB" sz="3400" b="1" dirty="0">
                <a:solidFill>
                  <a:srgbClr val="CC431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8548400-28D4-9BFD-53B0-0D622771D5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21" name="Skupina 20">
              <a:extLst>
                <a:ext uri="{FF2B5EF4-FFF2-40B4-BE49-F238E27FC236}">
                  <a16:creationId xmlns:a16="http://schemas.microsoft.com/office/drawing/2014/main" id="{061A3767-1DCA-7162-9A65-B1A22EF180BF}"/>
                </a:ext>
              </a:extLst>
            </p:cNvPr>
            <p:cNvGrpSpPr/>
            <p:nvPr/>
          </p:nvGrpSpPr>
          <p:grpSpPr>
            <a:xfrm>
              <a:off x="-10968" y="400970"/>
              <a:ext cx="6868968" cy="9619591"/>
              <a:chOff x="-10968" y="400970"/>
              <a:chExt cx="6868968" cy="9619591"/>
            </a:xfrm>
          </p:grpSpPr>
          <p:grpSp>
            <p:nvGrpSpPr>
              <p:cNvPr id="22" name="Group 45">
                <a:extLst>
                  <a:ext uri="{FF2B5EF4-FFF2-40B4-BE49-F238E27FC236}">
                    <a16:creationId xmlns:a16="http://schemas.microsoft.com/office/drawing/2014/main" id="{9A6312A7-E2EA-CC3F-C101-021D5940F6D7}"/>
                  </a:ext>
                </a:extLst>
              </p:cNvPr>
              <p:cNvGrpSpPr/>
              <p:nvPr/>
            </p:nvGrpSpPr>
            <p:grpSpPr>
              <a:xfrm>
                <a:off x="438977" y="415290"/>
                <a:ext cx="1792224" cy="1792224"/>
                <a:chOff x="438977" y="415290"/>
                <a:chExt cx="1792224" cy="1792224"/>
              </a:xfrm>
            </p:grpSpPr>
            <p:sp>
              <p:nvSpPr>
                <p:cNvPr id="36" name="Oval 37">
                  <a:extLst>
                    <a:ext uri="{FF2B5EF4-FFF2-40B4-BE49-F238E27FC236}">
                      <a16:creationId xmlns:a16="http://schemas.microsoft.com/office/drawing/2014/main" id="{5D77485E-48DA-436D-9DE5-75ED1964E818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" name="Rectangle 4">
                  <a:extLst>
                    <a:ext uri="{FF2B5EF4-FFF2-40B4-BE49-F238E27FC236}">
                      <a16:creationId xmlns:a16="http://schemas.microsoft.com/office/drawing/2014/main" id="{2787E985-E626-95B9-F489-64A3C1B88222}"/>
                    </a:ext>
                  </a:extLst>
                </p:cNvPr>
                <p:cNvSpPr/>
                <p:nvPr/>
              </p:nvSpPr>
              <p:spPr>
                <a:xfrm>
                  <a:off x="593743" y="772793"/>
                  <a:ext cx="1482691" cy="107721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Insérer </a:t>
                  </a:r>
                  <a:b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ici le logo </a:t>
                  </a:r>
                  <a:b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de votre organisation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23" name="Skupina 22">
                <a:extLst>
                  <a:ext uri="{FF2B5EF4-FFF2-40B4-BE49-F238E27FC236}">
                    <a16:creationId xmlns:a16="http://schemas.microsoft.com/office/drawing/2014/main" id="{63459CAC-9154-8B00-6987-B531A5FD9F43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-10968" y="9113699"/>
                <a:chExt cx="6868968" cy="906862"/>
              </a:xfrm>
            </p:grpSpPr>
            <p:sp>
              <p:nvSpPr>
                <p:cNvPr id="29" name="Rectangle 11">
                  <a:extLst>
                    <a:ext uri="{FF2B5EF4-FFF2-40B4-BE49-F238E27FC236}">
                      <a16:creationId xmlns:a16="http://schemas.microsoft.com/office/drawing/2014/main" id="{35330473-5283-33F8-7089-610787BF6D33}"/>
                    </a:ext>
                  </a:extLst>
                </p:cNvPr>
                <p:cNvSpPr/>
                <p:nvPr/>
              </p:nvSpPr>
              <p:spPr>
                <a:xfrm>
                  <a:off x="-10968" y="9113699"/>
                  <a:ext cx="6868968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" name="TextBox 12">
                  <a:extLst>
                    <a:ext uri="{FF2B5EF4-FFF2-40B4-BE49-F238E27FC236}">
                      <a16:creationId xmlns:a16="http://schemas.microsoft.com/office/drawing/2014/main" id="{BE9426DA-13A4-F464-3CD5-1EC2E3A06B20}"/>
                    </a:ext>
                  </a:extLst>
                </p:cNvPr>
                <p:cNvSpPr txBox="1"/>
                <p:nvPr/>
              </p:nvSpPr>
              <p:spPr>
                <a:xfrm>
                  <a:off x="-22" y="9174175"/>
                  <a:ext cx="6847076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fr-FR" sz="1200" b="1" dirty="0">
                      <a:solidFill>
                        <a:srgbClr val="CB441F"/>
                      </a:solidFill>
                      <a:effectLst/>
                    </a:rPr>
                    <a:t>La campagne a été initiée par EONS et est menée en collaboration avec ESMO, </a:t>
                  </a:r>
                  <a:br>
                    <a:rPr lang="cs-CZ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fr-FR" sz="1200" b="1" dirty="0">
                      <a:solidFill>
                        <a:srgbClr val="CB441F"/>
                      </a:solidFill>
                      <a:effectLst/>
                    </a:rPr>
                    <a:t>le partenaire principal de la campagne. Plus d'informations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32" name="Group 13">
                  <a:extLst>
                    <a:ext uri="{FF2B5EF4-FFF2-40B4-BE49-F238E27FC236}">
                      <a16:creationId xmlns:a16="http://schemas.microsoft.com/office/drawing/2014/main" id="{3BB73C2B-D5A8-B2F3-0C98-A2053246C023}"/>
                    </a:ext>
                  </a:extLst>
                </p:cNvPr>
                <p:cNvGrpSpPr/>
                <p:nvPr/>
              </p:nvGrpSpPr>
              <p:grpSpPr>
                <a:xfrm>
                  <a:off x="110090" y="9193917"/>
                  <a:ext cx="474731" cy="475488"/>
                  <a:chOff x="-302004" y="1916250"/>
                  <a:chExt cx="2823923" cy="2823924"/>
                </a:xfrm>
              </p:grpSpPr>
              <p:sp>
                <p:nvSpPr>
                  <p:cNvPr id="34" name="Ovaal 2">
                    <a:extLst>
                      <a:ext uri="{FF2B5EF4-FFF2-40B4-BE49-F238E27FC236}">
                        <a16:creationId xmlns:a16="http://schemas.microsoft.com/office/drawing/2014/main" id="{711CD26D-0914-0895-4BA8-94808A347199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35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3C3D461D-C6A9-5361-90E1-E2C5C7FE22E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  <p:pic>
              <p:nvPicPr>
                <p:cNvPr id="33" name="Graphic 10">
                  <a:extLst>
                    <a:ext uri="{FF2B5EF4-FFF2-40B4-BE49-F238E27FC236}">
                      <a16:creationId xmlns:a16="http://schemas.microsoft.com/office/drawing/2014/main" id="{68000FF0-7630-05F2-81A9-64E72CC7AE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 t="1" r="36621" b="-13923"/>
                <a:stretch/>
              </p:blipFill>
              <p:spPr>
                <a:xfrm>
                  <a:off x="6083044" y="9265954"/>
                  <a:ext cx="702865" cy="331414"/>
                </a:xfrm>
                <a:prstGeom prst="rect">
                  <a:avLst/>
                </a:prstGeom>
              </p:spPr>
            </p:pic>
          </p:grpSp>
          <p:grpSp>
            <p:nvGrpSpPr>
              <p:cNvPr id="24" name="Group 3">
                <a:extLst>
                  <a:ext uri="{FF2B5EF4-FFF2-40B4-BE49-F238E27FC236}">
                    <a16:creationId xmlns:a16="http://schemas.microsoft.com/office/drawing/2014/main" id="{6B297478-36F6-2E66-2E82-D2A0ED331A80}"/>
                  </a:ext>
                </a:extLst>
              </p:cNvPr>
              <p:cNvGrpSpPr/>
              <p:nvPr/>
            </p:nvGrpSpPr>
            <p:grpSpPr>
              <a:xfrm>
                <a:off x="2513475" y="400970"/>
                <a:ext cx="1831042" cy="1801368"/>
                <a:chOff x="2513475" y="400970"/>
                <a:chExt cx="1831042" cy="1801368"/>
              </a:xfrm>
            </p:grpSpPr>
            <p:sp>
              <p:nvSpPr>
                <p:cNvPr id="25" name="Ovaal 41">
                  <a:extLst>
                    <a:ext uri="{FF2B5EF4-FFF2-40B4-BE49-F238E27FC236}">
                      <a16:creationId xmlns:a16="http://schemas.microsoft.com/office/drawing/2014/main" id="{8AFA11B8-F993-5080-B696-73D8C49BE21E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 dirty="0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26" name="Picture 21" descr="Icon&#10;&#10;Description automatically generated">
                  <a:extLst>
                    <a:ext uri="{FF2B5EF4-FFF2-40B4-BE49-F238E27FC236}">
                      <a16:creationId xmlns:a16="http://schemas.microsoft.com/office/drawing/2014/main" id="{FDB5A76D-EA2E-F26B-E086-3E6340DEFA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E016636-C7E6-BD78-A9E3-44BF2EDD7DF0}"/>
              </a:ext>
            </a:extLst>
          </p:cNvPr>
          <p:cNvSpPr txBox="1"/>
          <p:nvPr/>
        </p:nvSpPr>
        <p:spPr>
          <a:xfrm>
            <a:off x="2431905" y="1020724"/>
            <a:ext cx="1989288" cy="15081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cs-CZ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NE FUME</a:t>
            </a:r>
            <a:r>
              <a:rPr lang="en-US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Z</a:t>
            </a:r>
            <a:r>
              <a:rPr lang="cs-CZ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 PAS</a:t>
            </a:r>
          </a:p>
          <a:p>
            <a:pPr algn="ctr"/>
            <a:r>
              <a:rPr lang="en-GB" sz="500" b="1" dirty="0">
                <a:solidFill>
                  <a:srgbClr val="CB441F"/>
                </a:solidFill>
                <a:latin typeface="Verdana"/>
                <a:ea typeface="Verdana"/>
                <a:cs typeface="Aharoni"/>
              </a:rPr>
              <a:t>c</a:t>
            </a:r>
            <a:br>
              <a:rPr lang="en-GB" sz="1400" b="1" dirty="0"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</a:br>
            <a:r>
              <a:rPr lang="en-GB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NE CONSOMMEZ </a:t>
            </a:r>
            <a:br>
              <a:rPr lang="en-GB" sz="1100" b="1" dirty="0"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</a:br>
            <a:r>
              <a:rPr lang="en-GB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PAS DE TABAC, </a:t>
            </a:r>
            <a:br>
              <a:rPr lang="en-GB" sz="1100" b="1" dirty="0"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</a:br>
            <a:r>
              <a:rPr lang="en-GB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SOUS QUELQUE FORME QUE </a:t>
            </a:r>
            <a:br>
              <a:rPr lang="en-GB" sz="1100" b="1" dirty="0"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</a:br>
            <a:r>
              <a:rPr lang="en-GB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CE SOIT</a:t>
            </a:r>
            <a:endParaRPr lang="nl-BE" sz="1100" b="1" dirty="0">
              <a:solidFill>
                <a:schemeClr val="bg1"/>
              </a:solidFill>
              <a:latin typeface="Verdana"/>
              <a:ea typeface="Verdana"/>
              <a:cs typeface="Aharon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278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Skupina 33">
            <a:extLst>
              <a:ext uri="{FF2B5EF4-FFF2-40B4-BE49-F238E27FC236}">
                <a16:creationId xmlns:a16="http://schemas.microsoft.com/office/drawing/2014/main" id="{9D871AC0-0488-9805-98B0-C7CE85320C38}"/>
              </a:ext>
            </a:extLst>
          </p:cNvPr>
          <p:cNvGrpSpPr/>
          <p:nvPr/>
        </p:nvGrpSpPr>
        <p:grpSpPr>
          <a:xfrm>
            <a:off x="-10968" y="0"/>
            <a:ext cx="6868968" cy="9910681"/>
            <a:chOff x="-10968" y="0"/>
            <a:chExt cx="6868968" cy="991068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7EFD3AD-41DC-4565-8067-2BCEA9CC95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20" t="108" r="13777" b="30"/>
            <a:stretch/>
          </p:blipFill>
          <p:spPr>
            <a:xfrm>
              <a:off x="0" y="0"/>
              <a:ext cx="6858000" cy="9906000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 dirty="0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754741" y="3193143"/>
              <a:ext cx="5547191" cy="4027714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835936" y="3812738"/>
              <a:ext cx="5384799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fr-FR" sz="48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Fumer reste le plus important facteur de risque de cancer</a:t>
              </a:r>
              <a:endParaRPr lang="en-GB" sz="7200" b="1" dirty="0">
                <a:solidFill>
                  <a:srgbClr val="CC431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AutoShape 2" descr="ESMO">
              <a:extLst>
                <a:ext uri="{FF2B5EF4-FFF2-40B4-BE49-F238E27FC236}">
                  <a16:creationId xmlns:a16="http://schemas.microsoft.com/office/drawing/2014/main" id="{0FA88B47-E417-42DF-9954-02FCED7A53B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276600" y="4800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AEF6221-3A17-E0FB-2506-AFF5FDD70A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33" name="Skupina 32">
              <a:extLst>
                <a:ext uri="{FF2B5EF4-FFF2-40B4-BE49-F238E27FC236}">
                  <a16:creationId xmlns:a16="http://schemas.microsoft.com/office/drawing/2014/main" id="{5F2C135B-51AB-AA10-ACFB-6F3ECFB0F09E}"/>
                </a:ext>
              </a:extLst>
            </p:cNvPr>
            <p:cNvGrpSpPr/>
            <p:nvPr/>
          </p:nvGrpSpPr>
          <p:grpSpPr>
            <a:xfrm>
              <a:off x="-10968" y="400970"/>
              <a:ext cx="6868968" cy="9509711"/>
              <a:chOff x="-10968" y="400970"/>
              <a:chExt cx="6868968" cy="9509711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99F07162-DAE1-4A45-A527-3A9C04B2DF14}"/>
                  </a:ext>
                </a:extLst>
              </p:cNvPr>
              <p:cNvGrpSpPr/>
              <p:nvPr/>
            </p:nvGrpSpPr>
            <p:grpSpPr>
              <a:xfrm>
                <a:off x="438977" y="415290"/>
                <a:ext cx="1792224" cy="1792224"/>
                <a:chOff x="438977" y="415290"/>
                <a:chExt cx="1792224" cy="1792224"/>
              </a:xfrm>
            </p:grpSpPr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2C661C71-77CC-4B59-8B28-F64E06795A6C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CF121020-33C5-4F0A-9316-D6F715D55E39}"/>
                    </a:ext>
                  </a:extLst>
                </p:cNvPr>
                <p:cNvSpPr/>
                <p:nvPr/>
              </p:nvSpPr>
              <p:spPr>
                <a:xfrm>
                  <a:off x="593743" y="772793"/>
                  <a:ext cx="1482691" cy="107721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Insérer </a:t>
                  </a:r>
                  <a:b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ici le logo </a:t>
                  </a:r>
                  <a:b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de votre organisation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4" name="Skupina 3">
                <a:extLst>
                  <a:ext uri="{FF2B5EF4-FFF2-40B4-BE49-F238E27FC236}">
                    <a16:creationId xmlns:a16="http://schemas.microsoft.com/office/drawing/2014/main" id="{616F77E5-A008-AFBD-0285-6ACC027A2255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796982"/>
                <a:chOff x="-10968" y="9113699"/>
                <a:chExt cx="6868968" cy="796982"/>
              </a:xfrm>
            </p:grpSpPr>
            <p:sp>
              <p:nvSpPr>
                <p:cNvPr id="8" name="Rectangle 11">
                  <a:extLst>
                    <a:ext uri="{FF2B5EF4-FFF2-40B4-BE49-F238E27FC236}">
                      <a16:creationId xmlns:a16="http://schemas.microsoft.com/office/drawing/2014/main" id="{C2C54114-0241-E145-9FE9-250397877BCD}"/>
                    </a:ext>
                  </a:extLst>
                </p:cNvPr>
                <p:cNvSpPr/>
                <p:nvPr/>
              </p:nvSpPr>
              <p:spPr>
                <a:xfrm>
                  <a:off x="-10968" y="9113699"/>
                  <a:ext cx="6868968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" name="TextBox 12">
                  <a:extLst>
                    <a:ext uri="{FF2B5EF4-FFF2-40B4-BE49-F238E27FC236}">
                      <a16:creationId xmlns:a16="http://schemas.microsoft.com/office/drawing/2014/main" id="{7099653D-A269-DA45-9017-3122985D2897}"/>
                    </a:ext>
                  </a:extLst>
                </p:cNvPr>
                <p:cNvSpPr txBox="1"/>
                <p:nvPr/>
              </p:nvSpPr>
              <p:spPr>
                <a:xfrm>
                  <a:off x="-22" y="9174175"/>
                  <a:ext cx="6847076" cy="6617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fr-FR" sz="1200" b="1" dirty="0">
                      <a:solidFill>
                        <a:srgbClr val="CB441F"/>
                      </a:solidFill>
                      <a:effectLst/>
                    </a:rPr>
                    <a:t>La campagne a été initiée par EONS et est menée en collaboration avec ESMO, </a:t>
                  </a:r>
                  <a:br>
                    <a:rPr lang="cs-CZ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fr-FR" sz="1200" b="1" dirty="0">
                      <a:solidFill>
                        <a:srgbClr val="CB441F"/>
                      </a:solidFill>
                      <a:effectLst/>
                    </a:rPr>
                    <a:t>le partenaire principal de la campagne. Plus d'informations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 err="1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11" name="Group 13">
                  <a:extLst>
                    <a:ext uri="{FF2B5EF4-FFF2-40B4-BE49-F238E27FC236}">
                      <a16:creationId xmlns:a16="http://schemas.microsoft.com/office/drawing/2014/main" id="{AC3A90DE-53DB-E89B-14E1-CAEE282AB584}"/>
                    </a:ext>
                  </a:extLst>
                </p:cNvPr>
                <p:cNvGrpSpPr/>
                <p:nvPr/>
              </p:nvGrpSpPr>
              <p:grpSpPr>
                <a:xfrm>
                  <a:off x="110090" y="9193917"/>
                  <a:ext cx="474731" cy="475488"/>
                  <a:chOff x="-302004" y="1916250"/>
                  <a:chExt cx="2823923" cy="2823924"/>
                </a:xfrm>
              </p:grpSpPr>
              <p:sp>
                <p:nvSpPr>
                  <p:cNvPr id="14" name="Ovaal 2">
                    <a:extLst>
                      <a:ext uri="{FF2B5EF4-FFF2-40B4-BE49-F238E27FC236}">
                        <a16:creationId xmlns:a16="http://schemas.microsoft.com/office/drawing/2014/main" id="{0FE1ABD4-2ADD-1249-13A0-821A454FDE7B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5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D1950056-0213-C163-77B8-81518E16373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  <p:pic>
              <p:nvPicPr>
                <p:cNvPr id="12" name="Graphic 10">
                  <a:extLst>
                    <a:ext uri="{FF2B5EF4-FFF2-40B4-BE49-F238E27FC236}">
                      <a16:creationId xmlns:a16="http://schemas.microsoft.com/office/drawing/2014/main" id="{E620B436-17BF-568A-E6D5-8FC1F04033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 t="1" r="36621" b="-13923"/>
                <a:stretch/>
              </p:blipFill>
              <p:spPr>
                <a:xfrm>
                  <a:off x="6083044" y="9265954"/>
                  <a:ext cx="702865" cy="331414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3">
                <a:extLst>
                  <a:ext uri="{FF2B5EF4-FFF2-40B4-BE49-F238E27FC236}">
                    <a16:creationId xmlns:a16="http://schemas.microsoft.com/office/drawing/2014/main" id="{EC4A5E7E-121A-589E-6175-7248D952A34D}"/>
                  </a:ext>
                </a:extLst>
              </p:cNvPr>
              <p:cNvGrpSpPr/>
              <p:nvPr/>
            </p:nvGrpSpPr>
            <p:grpSpPr>
              <a:xfrm>
                <a:off x="2513475" y="400970"/>
                <a:ext cx="1831042" cy="1801368"/>
                <a:chOff x="2513475" y="400970"/>
                <a:chExt cx="1831042" cy="1801368"/>
              </a:xfrm>
            </p:grpSpPr>
            <p:sp>
              <p:nvSpPr>
                <p:cNvPr id="20" name="Ovaal 41">
                  <a:extLst>
                    <a:ext uri="{FF2B5EF4-FFF2-40B4-BE49-F238E27FC236}">
                      <a16:creationId xmlns:a16="http://schemas.microsoft.com/office/drawing/2014/main" id="{09C79DE4-6E43-097D-AD93-56E2645623A0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 dirty="0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28" name="Picture 21" descr="Icon&#10;&#10;Description automatically generated">
                  <a:extLst>
                    <a:ext uri="{FF2B5EF4-FFF2-40B4-BE49-F238E27FC236}">
                      <a16:creationId xmlns:a16="http://schemas.microsoft.com/office/drawing/2014/main" id="{A1D98857-15C3-732B-435D-1D2BB84B25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8E3AAF1-7504-6728-8AB9-3D256F2C6774}"/>
              </a:ext>
            </a:extLst>
          </p:cNvPr>
          <p:cNvSpPr txBox="1"/>
          <p:nvPr/>
        </p:nvSpPr>
        <p:spPr>
          <a:xfrm>
            <a:off x="2431905" y="1020724"/>
            <a:ext cx="1989288" cy="15081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cs-CZ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NE FUME</a:t>
            </a:r>
            <a:r>
              <a:rPr lang="en-US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Z</a:t>
            </a:r>
            <a:r>
              <a:rPr lang="cs-CZ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 PAS</a:t>
            </a:r>
          </a:p>
          <a:p>
            <a:pPr algn="ctr"/>
            <a:r>
              <a:rPr lang="en-GB" sz="500" b="1" dirty="0">
                <a:solidFill>
                  <a:srgbClr val="CB441F"/>
                </a:solidFill>
                <a:latin typeface="Verdana"/>
                <a:ea typeface="Verdana"/>
                <a:cs typeface="Aharoni"/>
              </a:rPr>
              <a:t>c</a:t>
            </a:r>
            <a:br>
              <a:rPr lang="en-GB" sz="1400" b="1" dirty="0"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</a:br>
            <a:r>
              <a:rPr lang="en-GB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NE CONSOMMEZ </a:t>
            </a:r>
            <a:br>
              <a:rPr lang="en-GB" sz="1100" b="1" dirty="0"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</a:br>
            <a:r>
              <a:rPr lang="en-GB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PAS DE TABAC, </a:t>
            </a:r>
            <a:br>
              <a:rPr lang="en-GB" sz="1100" b="1" dirty="0"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</a:br>
            <a:r>
              <a:rPr lang="en-GB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SOUS QUELQUE FORME QUE </a:t>
            </a:r>
            <a:br>
              <a:rPr lang="en-GB" sz="1100" b="1" dirty="0"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</a:br>
            <a:r>
              <a:rPr lang="en-GB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CE SOIT</a:t>
            </a:r>
            <a:endParaRPr lang="nl-BE" sz="1100" b="1" dirty="0">
              <a:solidFill>
                <a:schemeClr val="bg1"/>
              </a:solidFill>
              <a:latin typeface="Verdana"/>
              <a:ea typeface="Verdana"/>
              <a:cs typeface="Aharon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191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Skupina 35">
            <a:extLst>
              <a:ext uri="{FF2B5EF4-FFF2-40B4-BE49-F238E27FC236}">
                <a16:creationId xmlns:a16="http://schemas.microsoft.com/office/drawing/2014/main" id="{A35B7C85-8F2D-70E1-5440-99EBC72A02F0}"/>
              </a:ext>
            </a:extLst>
          </p:cNvPr>
          <p:cNvGrpSpPr/>
          <p:nvPr/>
        </p:nvGrpSpPr>
        <p:grpSpPr>
          <a:xfrm>
            <a:off x="-10968" y="-1"/>
            <a:ext cx="6879960" cy="10020562"/>
            <a:chOff x="-10968" y="-1"/>
            <a:chExt cx="6879960" cy="1002056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47CCAE1-C916-419F-AF51-DC448E6303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64" b="13864"/>
            <a:stretch/>
          </p:blipFill>
          <p:spPr>
            <a:xfrm>
              <a:off x="0" y="-1"/>
              <a:ext cx="6858000" cy="9906001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754741" y="3193143"/>
              <a:ext cx="5547191" cy="5240564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187680" y="3196988"/>
              <a:ext cx="6681312" cy="4801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fr-FR" sz="4800" b="1" i="0" dirty="0">
                  <a:solidFill>
                    <a:srgbClr val="CC431F"/>
                  </a:solidFill>
                  <a:effectLst/>
                </a:rPr>
                <a:t>La plupart </a:t>
              </a:r>
              <a:br>
                <a:rPr lang="fr-FR" sz="4800" b="1" i="0" dirty="0">
                  <a:solidFill>
                    <a:srgbClr val="CC431F"/>
                  </a:solidFill>
                  <a:effectLst/>
                </a:rPr>
              </a:br>
              <a:r>
                <a:rPr lang="fr-FR" sz="4800" b="1" i="0" dirty="0">
                  <a:solidFill>
                    <a:srgbClr val="CC431F"/>
                  </a:solidFill>
                  <a:effectLst/>
                </a:rPr>
                <a:t>des e-cigarettes contiennent </a:t>
              </a:r>
              <a:br>
                <a:rPr lang="fr-FR" sz="4800" b="1" i="0" dirty="0">
                  <a:solidFill>
                    <a:srgbClr val="CC431F"/>
                  </a:solidFill>
                  <a:effectLst/>
                </a:rPr>
              </a:br>
              <a:r>
                <a:rPr lang="fr-FR" sz="4800" b="1" i="0" dirty="0">
                  <a:solidFill>
                    <a:srgbClr val="CC431F"/>
                  </a:solidFill>
                  <a:effectLst/>
                </a:rPr>
                <a:t>de la nicotine </a:t>
              </a:r>
              <a:br>
                <a:rPr lang="fr-FR" sz="4800" b="1" i="0" dirty="0">
                  <a:solidFill>
                    <a:srgbClr val="CC431F"/>
                  </a:solidFill>
                  <a:effectLst/>
                </a:rPr>
              </a:br>
              <a:r>
                <a:rPr lang="fr-FR" sz="4800" b="1" i="0" dirty="0">
                  <a:solidFill>
                    <a:srgbClr val="CC431F"/>
                  </a:solidFill>
                  <a:effectLst/>
                </a:rPr>
                <a:t>et créent </a:t>
              </a:r>
              <a:br>
                <a:rPr lang="fr-FR" sz="4800" b="1" i="0" dirty="0">
                  <a:solidFill>
                    <a:srgbClr val="CC431F"/>
                  </a:solidFill>
                  <a:effectLst/>
                </a:rPr>
              </a:br>
              <a:r>
                <a:rPr lang="fr-FR" sz="4800" b="1" i="0" dirty="0">
                  <a:solidFill>
                    <a:srgbClr val="CC431F"/>
                  </a:solidFill>
                  <a:effectLst/>
                </a:rPr>
                <a:t>une dépendance</a:t>
              </a:r>
              <a:endParaRPr lang="en-GB" sz="7200" b="1" dirty="0">
                <a:solidFill>
                  <a:srgbClr val="CC431F"/>
                </a:solidFill>
                <a:cs typeface="Calibri" panose="020F050202020403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472374E-5B0B-412B-7CFE-87E46C93A3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21" name="Skupina 20">
              <a:extLst>
                <a:ext uri="{FF2B5EF4-FFF2-40B4-BE49-F238E27FC236}">
                  <a16:creationId xmlns:a16="http://schemas.microsoft.com/office/drawing/2014/main" id="{82FAE0D6-E7CD-3D5B-8E3D-D646B8B1ACE1}"/>
                </a:ext>
              </a:extLst>
            </p:cNvPr>
            <p:cNvGrpSpPr/>
            <p:nvPr/>
          </p:nvGrpSpPr>
          <p:grpSpPr>
            <a:xfrm>
              <a:off x="-10968" y="400970"/>
              <a:ext cx="6868968" cy="9619591"/>
              <a:chOff x="-10968" y="400970"/>
              <a:chExt cx="6868968" cy="9619591"/>
            </a:xfrm>
          </p:grpSpPr>
          <p:grpSp>
            <p:nvGrpSpPr>
              <p:cNvPr id="22" name="Group 45">
                <a:extLst>
                  <a:ext uri="{FF2B5EF4-FFF2-40B4-BE49-F238E27FC236}">
                    <a16:creationId xmlns:a16="http://schemas.microsoft.com/office/drawing/2014/main" id="{63C339B7-72C6-CA61-2AB8-E6BF867F1CBB}"/>
                  </a:ext>
                </a:extLst>
              </p:cNvPr>
              <p:cNvGrpSpPr/>
              <p:nvPr/>
            </p:nvGrpSpPr>
            <p:grpSpPr>
              <a:xfrm>
                <a:off x="438977" y="415290"/>
                <a:ext cx="1792224" cy="1792224"/>
                <a:chOff x="438977" y="415290"/>
                <a:chExt cx="1792224" cy="1792224"/>
              </a:xfrm>
            </p:grpSpPr>
            <p:sp>
              <p:nvSpPr>
                <p:cNvPr id="34" name="Oval 37">
                  <a:extLst>
                    <a:ext uri="{FF2B5EF4-FFF2-40B4-BE49-F238E27FC236}">
                      <a16:creationId xmlns:a16="http://schemas.microsoft.com/office/drawing/2014/main" id="{DC42AB65-F104-72B4-790A-C6485EE850E6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" name="Rectangle 4">
                  <a:extLst>
                    <a:ext uri="{FF2B5EF4-FFF2-40B4-BE49-F238E27FC236}">
                      <a16:creationId xmlns:a16="http://schemas.microsoft.com/office/drawing/2014/main" id="{D34069B4-64FC-93E7-1604-7CABCA60A7D9}"/>
                    </a:ext>
                  </a:extLst>
                </p:cNvPr>
                <p:cNvSpPr/>
                <p:nvPr/>
              </p:nvSpPr>
              <p:spPr>
                <a:xfrm>
                  <a:off x="593743" y="772793"/>
                  <a:ext cx="1482691" cy="107721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Insérer </a:t>
                  </a:r>
                  <a:b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ici le logo </a:t>
                  </a:r>
                  <a:b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de votre organisation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23" name="Skupina 22">
                <a:extLst>
                  <a:ext uri="{FF2B5EF4-FFF2-40B4-BE49-F238E27FC236}">
                    <a16:creationId xmlns:a16="http://schemas.microsoft.com/office/drawing/2014/main" id="{75369ECF-9947-D30D-17D6-8D684B2CB99D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-10968" y="9113699"/>
                <a:chExt cx="6868968" cy="906862"/>
              </a:xfrm>
            </p:grpSpPr>
            <p:sp>
              <p:nvSpPr>
                <p:cNvPr id="28" name="Rectangle 11">
                  <a:extLst>
                    <a:ext uri="{FF2B5EF4-FFF2-40B4-BE49-F238E27FC236}">
                      <a16:creationId xmlns:a16="http://schemas.microsoft.com/office/drawing/2014/main" id="{5B62F2DC-DB8B-D5E4-4DFD-7F8FFA3556D7}"/>
                    </a:ext>
                  </a:extLst>
                </p:cNvPr>
                <p:cNvSpPr/>
                <p:nvPr/>
              </p:nvSpPr>
              <p:spPr>
                <a:xfrm>
                  <a:off x="-10968" y="9113699"/>
                  <a:ext cx="6868968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" name="TextBox 12">
                  <a:extLst>
                    <a:ext uri="{FF2B5EF4-FFF2-40B4-BE49-F238E27FC236}">
                      <a16:creationId xmlns:a16="http://schemas.microsoft.com/office/drawing/2014/main" id="{841300EA-D0E6-75CA-7C3D-26C8CE2660DA}"/>
                    </a:ext>
                  </a:extLst>
                </p:cNvPr>
                <p:cNvSpPr txBox="1"/>
                <p:nvPr/>
              </p:nvSpPr>
              <p:spPr>
                <a:xfrm>
                  <a:off x="-22" y="9174175"/>
                  <a:ext cx="6847076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fr-FR" sz="1200" b="1" dirty="0">
                      <a:solidFill>
                        <a:srgbClr val="CB441F"/>
                      </a:solidFill>
                      <a:effectLst/>
                    </a:rPr>
                    <a:t>La campagne a été initiée par EONS et est menée en collaboration avec ESMO, </a:t>
                  </a:r>
                  <a:br>
                    <a:rPr lang="cs-CZ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fr-FR" sz="1200" b="1" dirty="0">
                      <a:solidFill>
                        <a:srgbClr val="CB441F"/>
                      </a:solidFill>
                      <a:effectLst/>
                    </a:rPr>
                    <a:t>le partenaire principal de la campagne. Plus d'informations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30" name="Group 13">
                  <a:extLst>
                    <a:ext uri="{FF2B5EF4-FFF2-40B4-BE49-F238E27FC236}">
                      <a16:creationId xmlns:a16="http://schemas.microsoft.com/office/drawing/2014/main" id="{5FA75057-9EB7-476D-D306-0FC704128270}"/>
                    </a:ext>
                  </a:extLst>
                </p:cNvPr>
                <p:cNvGrpSpPr/>
                <p:nvPr/>
              </p:nvGrpSpPr>
              <p:grpSpPr>
                <a:xfrm>
                  <a:off x="110090" y="9193917"/>
                  <a:ext cx="474731" cy="475488"/>
                  <a:chOff x="-302004" y="1916250"/>
                  <a:chExt cx="2823923" cy="2823924"/>
                </a:xfrm>
              </p:grpSpPr>
              <p:sp>
                <p:nvSpPr>
                  <p:cNvPr id="32" name="Ovaal 2">
                    <a:extLst>
                      <a:ext uri="{FF2B5EF4-FFF2-40B4-BE49-F238E27FC236}">
                        <a16:creationId xmlns:a16="http://schemas.microsoft.com/office/drawing/2014/main" id="{BBBEF8FF-1A17-3FA7-77F9-78F3779E371A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33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75B0C6BE-1C12-4CA6-ADF4-7E4BBE3AC89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  <p:pic>
              <p:nvPicPr>
                <p:cNvPr id="31" name="Graphic 10">
                  <a:extLst>
                    <a:ext uri="{FF2B5EF4-FFF2-40B4-BE49-F238E27FC236}">
                      <a16:creationId xmlns:a16="http://schemas.microsoft.com/office/drawing/2014/main" id="{D54EFAB1-5E8A-AAC6-AE66-DF53A9F26D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 t="1" r="36621" b="-13923"/>
                <a:stretch/>
              </p:blipFill>
              <p:spPr>
                <a:xfrm>
                  <a:off x="6083044" y="9265954"/>
                  <a:ext cx="702865" cy="331414"/>
                </a:xfrm>
                <a:prstGeom prst="rect">
                  <a:avLst/>
                </a:prstGeom>
              </p:spPr>
            </p:pic>
          </p:grpSp>
          <p:grpSp>
            <p:nvGrpSpPr>
              <p:cNvPr id="24" name="Group 3">
                <a:extLst>
                  <a:ext uri="{FF2B5EF4-FFF2-40B4-BE49-F238E27FC236}">
                    <a16:creationId xmlns:a16="http://schemas.microsoft.com/office/drawing/2014/main" id="{749E36C0-1EB3-9785-D40D-EAC1A058EDD6}"/>
                  </a:ext>
                </a:extLst>
              </p:cNvPr>
              <p:cNvGrpSpPr/>
              <p:nvPr/>
            </p:nvGrpSpPr>
            <p:grpSpPr>
              <a:xfrm>
                <a:off x="2513475" y="400970"/>
                <a:ext cx="1831042" cy="1801368"/>
                <a:chOff x="2513475" y="400970"/>
                <a:chExt cx="1831042" cy="1801368"/>
              </a:xfrm>
            </p:grpSpPr>
            <p:sp>
              <p:nvSpPr>
                <p:cNvPr id="25" name="Ovaal 41">
                  <a:extLst>
                    <a:ext uri="{FF2B5EF4-FFF2-40B4-BE49-F238E27FC236}">
                      <a16:creationId xmlns:a16="http://schemas.microsoft.com/office/drawing/2014/main" id="{C8938146-7D37-F28C-66C5-79B388C25500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 dirty="0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26" name="Picture 21" descr="Icon&#10;&#10;Description automatically generated">
                  <a:extLst>
                    <a:ext uri="{FF2B5EF4-FFF2-40B4-BE49-F238E27FC236}">
                      <a16:creationId xmlns:a16="http://schemas.microsoft.com/office/drawing/2014/main" id="{B416EE24-908B-513C-1631-0872A7D231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4392B2C-004C-30CD-206D-5B579B05099A}"/>
              </a:ext>
            </a:extLst>
          </p:cNvPr>
          <p:cNvSpPr txBox="1"/>
          <p:nvPr/>
        </p:nvSpPr>
        <p:spPr>
          <a:xfrm>
            <a:off x="2431905" y="1020724"/>
            <a:ext cx="1989288" cy="15081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cs-CZ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NE FUME</a:t>
            </a:r>
            <a:r>
              <a:rPr lang="en-US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Z</a:t>
            </a:r>
            <a:r>
              <a:rPr lang="cs-CZ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 PAS</a:t>
            </a:r>
          </a:p>
          <a:p>
            <a:pPr algn="ctr"/>
            <a:r>
              <a:rPr lang="en-GB" sz="500" b="1" dirty="0">
                <a:solidFill>
                  <a:srgbClr val="CB441F"/>
                </a:solidFill>
                <a:latin typeface="Verdana"/>
                <a:ea typeface="Verdana"/>
                <a:cs typeface="Aharoni"/>
              </a:rPr>
              <a:t>c</a:t>
            </a:r>
            <a:br>
              <a:rPr lang="en-GB" sz="1400" b="1" dirty="0"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</a:br>
            <a:r>
              <a:rPr lang="en-GB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NE CONSOMMEZ </a:t>
            </a:r>
            <a:br>
              <a:rPr lang="en-GB" sz="1100" b="1" dirty="0"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</a:br>
            <a:r>
              <a:rPr lang="en-GB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PAS DE TABAC, </a:t>
            </a:r>
            <a:br>
              <a:rPr lang="en-GB" sz="1100" b="1" dirty="0"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</a:br>
            <a:r>
              <a:rPr lang="en-GB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SOUS QUELQUE FORME QUE </a:t>
            </a:r>
            <a:br>
              <a:rPr lang="en-GB" sz="1100" b="1" dirty="0"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</a:br>
            <a:r>
              <a:rPr lang="en-GB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CE SOIT</a:t>
            </a:r>
            <a:endParaRPr lang="nl-BE" sz="1100" b="1" dirty="0">
              <a:solidFill>
                <a:schemeClr val="bg1"/>
              </a:solidFill>
              <a:latin typeface="Verdana"/>
              <a:ea typeface="Verdana"/>
              <a:cs typeface="Aharon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373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Skupina 38">
            <a:extLst>
              <a:ext uri="{FF2B5EF4-FFF2-40B4-BE49-F238E27FC236}">
                <a16:creationId xmlns:a16="http://schemas.microsoft.com/office/drawing/2014/main" id="{0F9F12F6-334F-94DD-BA35-09143274EAD4}"/>
              </a:ext>
            </a:extLst>
          </p:cNvPr>
          <p:cNvGrpSpPr/>
          <p:nvPr/>
        </p:nvGrpSpPr>
        <p:grpSpPr>
          <a:xfrm>
            <a:off x="-10968" y="-14087"/>
            <a:ext cx="6868969" cy="10034648"/>
            <a:chOff x="-10968" y="-14087"/>
            <a:chExt cx="6868969" cy="10034648"/>
          </a:xfrm>
        </p:grpSpPr>
        <p:pic>
          <p:nvPicPr>
            <p:cNvPr id="5" name="Picture 4" descr="A person holding a pen&#10;&#10;Description automatically generated with medium confidence">
              <a:extLst>
                <a:ext uri="{FF2B5EF4-FFF2-40B4-BE49-F238E27FC236}">
                  <a16:creationId xmlns:a16="http://schemas.microsoft.com/office/drawing/2014/main" id="{F7A6BE77-10AE-4F12-B6E1-97F498000F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halk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97" r="1" b="14758"/>
            <a:stretch/>
          </p:blipFill>
          <p:spPr>
            <a:xfrm rot="16200000">
              <a:off x="-1531043" y="1516957"/>
              <a:ext cx="9920088" cy="6858000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438977" y="3463201"/>
              <a:ext cx="6005738" cy="3535200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449945" y="3369138"/>
              <a:ext cx="6005738" cy="34470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fr-FR" sz="40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L'utilisation </a:t>
              </a:r>
              <a:br>
                <a:rPr lang="fr-FR" sz="40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</a:br>
              <a:r>
                <a:rPr lang="fr-FR" sz="40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des e-cigarettes </a:t>
              </a:r>
              <a:br>
                <a:rPr lang="fr-FR" sz="40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</a:br>
              <a:r>
                <a:rPr lang="fr-FR" sz="40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est dangereuse pour </a:t>
              </a:r>
              <a:br>
                <a:rPr lang="fr-FR" sz="40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</a:br>
              <a:r>
                <a:rPr lang="fr-FR" sz="40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les enfants, les adolescents </a:t>
              </a:r>
              <a:br>
                <a:rPr lang="fr-FR" sz="40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</a:br>
              <a:r>
                <a:rPr lang="fr-FR" sz="40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et les jeunes adultes</a:t>
              </a:r>
              <a:endParaRPr lang="en-GB" sz="16600" b="1" dirty="0">
                <a:solidFill>
                  <a:srgbClr val="CC431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547E6CD-4CB9-2867-3D91-51A8897332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21" name="Skupina 20">
              <a:extLst>
                <a:ext uri="{FF2B5EF4-FFF2-40B4-BE49-F238E27FC236}">
                  <a16:creationId xmlns:a16="http://schemas.microsoft.com/office/drawing/2014/main" id="{BA0B037D-6DF8-56B3-5F6F-6F9985AC75A1}"/>
                </a:ext>
              </a:extLst>
            </p:cNvPr>
            <p:cNvGrpSpPr/>
            <p:nvPr/>
          </p:nvGrpSpPr>
          <p:grpSpPr>
            <a:xfrm>
              <a:off x="-10968" y="400970"/>
              <a:ext cx="6868968" cy="9619591"/>
              <a:chOff x="-10968" y="400970"/>
              <a:chExt cx="6868968" cy="9619591"/>
            </a:xfrm>
          </p:grpSpPr>
          <p:grpSp>
            <p:nvGrpSpPr>
              <p:cNvPr id="22" name="Group 45">
                <a:extLst>
                  <a:ext uri="{FF2B5EF4-FFF2-40B4-BE49-F238E27FC236}">
                    <a16:creationId xmlns:a16="http://schemas.microsoft.com/office/drawing/2014/main" id="{3727CA8B-A774-861B-B797-C6D84DC936BB}"/>
                  </a:ext>
                </a:extLst>
              </p:cNvPr>
              <p:cNvGrpSpPr/>
              <p:nvPr/>
            </p:nvGrpSpPr>
            <p:grpSpPr>
              <a:xfrm>
                <a:off x="438977" y="415290"/>
                <a:ext cx="1792224" cy="1792224"/>
                <a:chOff x="438977" y="415290"/>
                <a:chExt cx="1792224" cy="1792224"/>
              </a:xfrm>
            </p:grpSpPr>
            <p:sp>
              <p:nvSpPr>
                <p:cNvPr id="37" name="Oval 37">
                  <a:extLst>
                    <a:ext uri="{FF2B5EF4-FFF2-40B4-BE49-F238E27FC236}">
                      <a16:creationId xmlns:a16="http://schemas.microsoft.com/office/drawing/2014/main" id="{D60D9180-6695-94A1-09BF-6A44903E1BA8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" name="Rectangle 4">
                  <a:extLst>
                    <a:ext uri="{FF2B5EF4-FFF2-40B4-BE49-F238E27FC236}">
                      <a16:creationId xmlns:a16="http://schemas.microsoft.com/office/drawing/2014/main" id="{99141B4C-3ED4-5812-1C9E-61A2D091BBDE}"/>
                    </a:ext>
                  </a:extLst>
                </p:cNvPr>
                <p:cNvSpPr/>
                <p:nvPr/>
              </p:nvSpPr>
              <p:spPr>
                <a:xfrm>
                  <a:off x="593743" y="772793"/>
                  <a:ext cx="1482691" cy="107721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Insérer </a:t>
                  </a:r>
                  <a:b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ici le logo </a:t>
                  </a:r>
                  <a:b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de votre organisation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23" name="Skupina 22">
                <a:extLst>
                  <a:ext uri="{FF2B5EF4-FFF2-40B4-BE49-F238E27FC236}">
                    <a16:creationId xmlns:a16="http://schemas.microsoft.com/office/drawing/2014/main" id="{C126D8E2-BCDF-D66F-2072-E2D188C03511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-10968" y="9113699"/>
                <a:chExt cx="6868968" cy="906862"/>
              </a:xfrm>
            </p:grpSpPr>
            <p:sp>
              <p:nvSpPr>
                <p:cNvPr id="28" name="Rectangle 11">
                  <a:extLst>
                    <a:ext uri="{FF2B5EF4-FFF2-40B4-BE49-F238E27FC236}">
                      <a16:creationId xmlns:a16="http://schemas.microsoft.com/office/drawing/2014/main" id="{3A9F9D9F-391E-10FA-7BEB-1F5A06B40725}"/>
                    </a:ext>
                  </a:extLst>
                </p:cNvPr>
                <p:cNvSpPr/>
                <p:nvPr/>
              </p:nvSpPr>
              <p:spPr>
                <a:xfrm>
                  <a:off x="-10968" y="9113699"/>
                  <a:ext cx="6868968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" name="TextBox 12">
                  <a:extLst>
                    <a:ext uri="{FF2B5EF4-FFF2-40B4-BE49-F238E27FC236}">
                      <a16:creationId xmlns:a16="http://schemas.microsoft.com/office/drawing/2014/main" id="{B38F0607-7ED1-E203-F9F4-236A2C8C2279}"/>
                    </a:ext>
                  </a:extLst>
                </p:cNvPr>
                <p:cNvSpPr txBox="1"/>
                <p:nvPr/>
              </p:nvSpPr>
              <p:spPr>
                <a:xfrm>
                  <a:off x="-22" y="9174175"/>
                  <a:ext cx="6847076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fr-FR" sz="1200" b="1" dirty="0">
                      <a:solidFill>
                        <a:srgbClr val="CB441F"/>
                      </a:solidFill>
                      <a:effectLst/>
                    </a:rPr>
                    <a:t>La campagne a été initiée par EONS et est menée en collaboration avec ESMO, </a:t>
                  </a:r>
                  <a:br>
                    <a:rPr lang="cs-CZ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fr-FR" sz="1200" b="1" dirty="0">
                      <a:solidFill>
                        <a:srgbClr val="CB441F"/>
                      </a:solidFill>
                      <a:effectLst/>
                    </a:rPr>
                    <a:t>le partenaire principal de la campagne. Plus d'informations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30" name="Group 13">
                  <a:extLst>
                    <a:ext uri="{FF2B5EF4-FFF2-40B4-BE49-F238E27FC236}">
                      <a16:creationId xmlns:a16="http://schemas.microsoft.com/office/drawing/2014/main" id="{B20D1C50-5862-5C24-21A4-F8A833089D13}"/>
                    </a:ext>
                  </a:extLst>
                </p:cNvPr>
                <p:cNvGrpSpPr/>
                <p:nvPr/>
              </p:nvGrpSpPr>
              <p:grpSpPr>
                <a:xfrm>
                  <a:off x="110090" y="9193917"/>
                  <a:ext cx="474731" cy="475488"/>
                  <a:chOff x="-302004" y="1916250"/>
                  <a:chExt cx="2823923" cy="2823924"/>
                </a:xfrm>
              </p:grpSpPr>
              <p:sp>
                <p:nvSpPr>
                  <p:cNvPr id="35" name="Ovaal 2">
                    <a:extLst>
                      <a:ext uri="{FF2B5EF4-FFF2-40B4-BE49-F238E27FC236}">
                        <a16:creationId xmlns:a16="http://schemas.microsoft.com/office/drawing/2014/main" id="{E3AC2B4F-D65B-B08A-FF20-F215EA268389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36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CC628142-C8D6-7C15-40CA-23602602A95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  <p:pic>
              <p:nvPicPr>
                <p:cNvPr id="31" name="Graphic 10">
                  <a:extLst>
                    <a:ext uri="{FF2B5EF4-FFF2-40B4-BE49-F238E27FC236}">
                      <a16:creationId xmlns:a16="http://schemas.microsoft.com/office/drawing/2014/main" id="{98AF9A28-F35C-794B-6DEA-BE737467A7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 t="1" r="36621" b="-13923"/>
                <a:stretch/>
              </p:blipFill>
              <p:spPr>
                <a:xfrm>
                  <a:off x="6083044" y="9265954"/>
                  <a:ext cx="702865" cy="331414"/>
                </a:xfrm>
                <a:prstGeom prst="rect">
                  <a:avLst/>
                </a:prstGeom>
              </p:spPr>
            </p:pic>
          </p:grpSp>
          <p:grpSp>
            <p:nvGrpSpPr>
              <p:cNvPr id="24" name="Group 3">
                <a:extLst>
                  <a:ext uri="{FF2B5EF4-FFF2-40B4-BE49-F238E27FC236}">
                    <a16:creationId xmlns:a16="http://schemas.microsoft.com/office/drawing/2014/main" id="{42034B88-8FD0-5C69-6756-16CAD47ECE57}"/>
                  </a:ext>
                </a:extLst>
              </p:cNvPr>
              <p:cNvGrpSpPr/>
              <p:nvPr/>
            </p:nvGrpSpPr>
            <p:grpSpPr>
              <a:xfrm>
                <a:off x="2513475" y="400970"/>
                <a:ext cx="1831042" cy="1801368"/>
                <a:chOff x="2513475" y="400970"/>
                <a:chExt cx="1831042" cy="1801368"/>
              </a:xfrm>
            </p:grpSpPr>
            <p:sp>
              <p:nvSpPr>
                <p:cNvPr id="25" name="Ovaal 41">
                  <a:extLst>
                    <a:ext uri="{FF2B5EF4-FFF2-40B4-BE49-F238E27FC236}">
                      <a16:creationId xmlns:a16="http://schemas.microsoft.com/office/drawing/2014/main" id="{C154EF69-4DE2-8E9C-5C5A-69D69BC0B2DE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 dirty="0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26" name="Picture 21" descr="Icon&#10;&#10;Description automatically generated">
                  <a:extLst>
                    <a:ext uri="{FF2B5EF4-FFF2-40B4-BE49-F238E27FC236}">
                      <a16:creationId xmlns:a16="http://schemas.microsoft.com/office/drawing/2014/main" id="{6B275219-8FE4-0212-8B0C-BAFEA20494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99BDD03-6461-8C09-3926-5A1B9F37B434}"/>
              </a:ext>
            </a:extLst>
          </p:cNvPr>
          <p:cNvSpPr txBox="1"/>
          <p:nvPr/>
        </p:nvSpPr>
        <p:spPr>
          <a:xfrm>
            <a:off x="2431905" y="1020724"/>
            <a:ext cx="1989288" cy="15081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cs-CZ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NE FUME</a:t>
            </a:r>
            <a:r>
              <a:rPr lang="en-US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Z</a:t>
            </a:r>
            <a:r>
              <a:rPr lang="cs-CZ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 PAS</a:t>
            </a:r>
          </a:p>
          <a:p>
            <a:pPr algn="ctr"/>
            <a:r>
              <a:rPr lang="en-GB" sz="500" b="1" dirty="0">
                <a:solidFill>
                  <a:srgbClr val="CB441F"/>
                </a:solidFill>
                <a:latin typeface="Verdana"/>
                <a:ea typeface="Verdana"/>
                <a:cs typeface="Aharoni"/>
              </a:rPr>
              <a:t>c</a:t>
            </a:r>
            <a:br>
              <a:rPr lang="en-GB" sz="1400" b="1" dirty="0"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</a:br>
            <a:r>
              <a:rPr lang="en-GB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NE CONSOMMEZ </a:t>
            </a:r>
            <a:br>
              <a:rPr lang="en-GB" sz="1100" b="1" dirty="0"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</a:br>
            <a:r>
              <a:rPr lang="en-GB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PAS DE TABAC, </a:t>
            </a:r>
            <a:br>
              <a:rPr lang="en-GB" sz="1100" b="1" dirty="0"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</a:br>
            <a:r>
              <a:rPr lang="en-GB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SOUS QUELQUE FORME QUE </a:t>
            </a:r>
            <a:br>
              <a:rPr lang="en-GB" sz="1100" b="1" dirty="0"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</a:br>
            <a:r>
              <a:rPr lang="en-GB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CE SOIT</a:t>
            </a:r>
            <a:endParaRPr lang="nl-BE" sz="1100" b="1" dirty="0">
              <a:solidFill>
                <a:schemeClr val="bg1"/>
              </a:solidFill>
              <a:latin typeface="Verdana"/>
              <a:ea typeface="Verdana"/>
              <a:cs typeface="Aharon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743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Skupina 38">
            <a:extLst>
              <a:ext uri="{FF2B5EF4-FFF2-40B4-BE49-F238E27FC236}">
                <a16:creationId xmlns:a16="http://schemas.microsoft.com/office/drawing/2014/main" id="{9FF0219D-C597-A69B-42A7-86710B49C95C}"/>
              </a:ext>
            </a:extLst>
          </p:cNvPr>
          <p:cNvGrpSpPr/>
          <p:nvPr/>
        </p:nvGrpSpPr>
        <p:grpSpPr>
          <a:xfrm>
            <a:off x="-10968" y="0"/>
            <a:ext cx="6868968" cy="10020561"/>
            <a:chOff x="-10968" y="0"/>
            <a:chExt cx="6868968" cy="10020561"/>
          </a:xfrm>
        </p:grpSpPr>
        <p:pic>
          <p:nvPicPr>
            <p:cNvPr id="4" name="Picture 3" descr="A hammock on a table&#10;&#10;Description automatically generated with low confidence">
              <a:extLst>
                <a:ext uri="{FF2B5EF4-FFF2-40B4-BE49-F238E27FC236}">
                  <a16:creationId xmlns:a16="http://schemas.microsoft.com/office/drawing/2014/main" id="{00ADE502-A7E5-4044-9652-70EC43A390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17" r="39168" b="25425"/>
            <a:stretch/>
          </p:blipFill>
          <p:spPr>
            <a:xfrm>
              <a:off x="0" y="0"/>
              <a:ext cx="6856234" cy="9906000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680756" y="3477769"/>
              <a:ext cx="5733033" cy="4245428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841265" y="3979800"/>
              <a:ext cx="5384799" cy="31700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fr-FR" sz="4000" b="1" dirty="0">
                  <a:solidFill>
                    <a:srgbClr val="CC431F"/>
                  </a:solidFill>
                  <a:latin typeface="Calibri"/>
                  <a:cs typeface="Calibri"/>
                </a:rPr>
                <a:t>L'utilisation de la chicha </a:t>
              </a:r>
              <a:br>
                <a:rPr lang="fr-FR" sz="4000" b="1" dirty="0">
                  <a:solidFill>
                    <a:srgbClr val="CC431F"/>
                  </a:solidFill>
                  <a:latin typeface="Calibri"/>
                  <a:cs typeface="Calibri"/>
                </a:rPr>
              </a:br>
              <a:r>
                <a:rPr lang="fr-FR" sz="4000" b="1" i="0" dirty="0">
                  <a:solidFill>
                    <a:srgbClr val="CC431F"/>
                  </a:solidFill>
                  <a:effectLst/>
                  <a:latin typeface="Calibri"/>
                  <a:cs typeface="Calibri"/>
                </a:rPr>
                <a:t>est associée </a:t>
              </a:r>
              <a:br>
                <a:rPr lang="fr-FR" sz="4000" b="1" i="0" dirty="0">
                  <a:effectLst/>
                  <a:latin typeface="Calibri" panose="020F0502020204030204" pitchFamily="34" charset="0"/>
                </a:rPr>
              </a:br>
              <a:r>
                <a:rPr lang="fr-FR" sz="4000" b="1" i="0" dirty="0">
                  <a:solidFill>
                    <a:srgbClr val="CC431F"/>
                  </a:solidFill>
                  <a:effectLst/>
                  <a:latin typeface="Calibri"/>
                  <a:cs typeface="Calibri"/>
                </a:rPr>
                <a:t>au cancer du poumon </a:t>
              </a:r>
              <a:br>
                <a:rPr lang="fr-FR" sz="4000" b="1" i="0" dirty="0">
                  <a:effectLst/>
                  <a:latin typeface="Calibri" panose="020F0502020204030204" pitchFamily="34" charset="0"/>
                </a:rPr>
              </a:br>
              <a:r>
                <a:rPr lang="fr-FR" sz="4000" b="1" i="0" dirty="0">
                  <a:solidFill>
                    <a:srgbClr val="CC431F"/>
                  </a:solidFill>
                  <a:effectLst/>
                  <a:latin typeface="Calibri"/>
                  <a:cs typeface="Calibri"/>
                </a:rPr>
                <a:t>et à d'autres </a:t>
              </a:r>
              <a:br>
                <a:rPr lang="fr-FR" sz="4000" b="1" i="0" dirty="0">
                  <a:effectLst/>
                  <a:latin typeface="Calibri" panose="020F0502020204030204" pitchFamily="34" charset="0"/>
                </a:rPr>
              </a:br>
              <a:r>
                <a:rPr lang="fr-FR" sz="4000" b="1" i="0" dirty="0">
                  <a:solidFill>
                    <a:srgbClr val="CC431F"/>
                  </a:solidFill>
                  <a:effectLst/>
                  <a:latin typeface="Calibri"/>
                  <a:cs typeface="Calibri"/>
                </a:rPr>
                <a:t>maladies respiratoires</a:t>
              </a:r>
              <a:endParaRPr lang="en-GB" sz="7200" b="1" dirty="0">
                <a:solidFill>
                  <a:srgbClr val="CC431F"/>
                </a:solidFill>
                <a:latin typeface="Calibri"/>
                <a:cs typeface="Calibri"/>
              </a:endParaRPr>
            </a:p>
          </p:txBody>
        </p:sp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94E8CD7-C525-0DDD-9448-C56226711D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17" name="Skupina 16">
              <a:extLst>
                <a:ext uri="{FF2B5EF4-FFF2-40B4-BE49-F238E27FC236}">
                  <a16:creationId xmlns:a16="http://schemas.microsoft.com/office/drawing/2014/main" id="{F8D013C4-D6EF-1C9A-AFA1-8FF134F9690A}"/>
                </a:ext>
              </a:extLst>
            </p:cNvPr>
            <p:cNvGrpSpPr/>
            <p:nvPr/>
          </p:nvGrpSpPr>
          <p:grpSpPr>
            <a:xfrm>
              <a:off x="-10968" y="400970"/>
              <a:ext cx="6868968" cy="9619591"/>
              <a:chOff x="-10968" y="400970"/>
              <a:chExt cx="6868968" cy="9619591"/>
            </a:xfrm>
          </p:grpSpPr>
          <p:grpSp>
            <p:nvGrpSpPr>
              <p:cNvPr id="22" name="Group 45">
                <a:extLst>
                  <a:ext uri="{FF2B5EF4-FFF2-40B4-BE49-F238E27FC236}">
                    <a16:creationId xmlns:a16="http://schemas.microsoft.com/office/drawing/2014/main" id="{CC303A25-8D10-670C-50AF-748B59B3FB81}"/>
                  </a:ext>
                </a:extLst>
              </p:cNvPr>
              <p:cNvGrpSpPr/>
              <p:nvPr/>
            </p:nvGrpSpPr>
            <p:grpSpPr>
              <a:xfrm>
                <a:off x="438977" y="415290"/>
                <a:ext cx="1792224" cy="1792224"/>
                <a:chOff x="438977" y="415290"/>
                <a:chExt cx="1792224" cy="1792224"/>
              </a:xfrm>
            </p:grpSpPr>
            <p:sp>
              <p:nvSpPr>
                <p:cNvPr id="37" name="Oval 37">
                  <a:extLst>
                    <a:ext uri="{FF2B5EF4-FFF2-40B4-BE49-F238E27FC236}">
                      <a16:creationId xmlns:a16="http://schemas.microsoft.com/office/drawing/2014/main" id="{92F2A14E-5E9A-84BF-E04A-7A994C30535C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" name="Rectangle 4">
                  <a:extLst>
                    <a:ext uri="{FF2B5EF4-FFF2-40B4-BE49-F238E27FC236}">
                      <a16:creationId xmlns:a16="http://schemas.microsoft.com/office/drawing/2014/main" id="{4EA41119-E5A5-934D-A039-C6637A21D132}"/>
                    </a:ext>
                  </a:extLst>
                </p:cNvPr>
                <p:cNvSpPr/>
                <p:nvPr/>
              </p:nvSpPr>
              <p:spPr>
                <a:xfrm>
                  <a:off x="593743" y="772793"/>
                  <a:ext cx="1482691" cy="107721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Insérer </a:t>
                  </a:r>
                  <a:b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ici le logo </a:t>
                  </a:r>
                  <a:b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de votre organisation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23" name="Skupina 22">
                <a:extLst>
                  <a:ext uri="{FF2B5EF4-FFF2-40B4-BE49-F238E27FC236}">
                    <a16:creationId xmlns:a16="http://schemas.microsoft.com/office/drawing/2014/main" id="{8C8CE551-B023-6513-45D8-326D2F419E82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-10968" y="9113699"/>
                <a:chExt cx="6868968" cy="906862"/>
              </a:xfrm>
            </p:grpSpPr>
            <p:sp>
              <p:nvSpPr>
                <p:cNvPr id="28" name="Rectangle 11">
                  <a:extLst>
                    <a:ext uri="{FF2B5EF4-FFF2-40B4-BE49-F238E27FC236}">
                      <a16:creationId xmlns:a16="http://schemas.microsoft.com/office/drawing/2014/main" id="{E270E61F-B67B-35E1-8763-8737B5C66C00}"/>
                    </a:ext>
                  </a:extLst>
                </p:cNvPr>
                <p:cNvSpPr/>
                <p:nvPr/>
              </p:nvSpPr>
              <p:spPr>
                <a:xfrm>
                  <a:off x="-10968" y="9113699"/>
                  <a:ext cx="6868968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" name="TextBox 12">
                  <a:extLst>
                    <a:ext uri="{FF2B5EF4-FFF2-40B4-BE49-F238E27FC236}">
                      <a16:creationId xmlns:a16="http://schemas.microsoft.com/office/drawing/2014/main" id="{41DF129C-785E-8BF8-A701-ABD53DFE1563}"/>
                    </a:ext>
                  </a:extLst>
                </p:cNvPr>
                <p:cNvSpPr txBox="1"/>
                <p:nvPr/>
              </p:nvSpPr>
              <p:spPr>
                <a:xfrm>
                  <a:off x="-22" y="9174175"/>
                  <a:ext cx="6847076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fr-FR" sz="1200" b="1" dirty="0">
                      <a:solidFill>
                        <a:srgbClr val="CB441F"/>
                      </a:solidFill>
                      <a:effectLst/>
                    </a:rPr>
                    <a:t>La campagne a été initiée par EONS et est menée en collaboration avec ESMO, </a:t>
                  </a:r>
                  <a:br>
                    <a:rPr lang="cs-CZ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fr-FR" sz="1200" b="1" dirty="0">
                      <a:solidFill>
                        <a:srgbClr val="CB441F"/>
                      </a:solidFill>
                      <a:effectLst/>
                    </a:rPr>
                    <a:t>le partenaire principal de la campagne. Plus d'informations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30" name="Group 13">
                  <a:extLst>
                    <a:ext uri="{FF2B5EF4-FFF2-40B4-BE49-F238E27FC236}">
                      <a16:creationId xmlns:a16="http://schemas.microsoft.com/office/drawing/2014/main" id="{13EB0C75-51CE-8300-C096-7F759B06E5B1}"/>
                    </a:ext>
                  </a:extLst>
                </p:cNvPr>
                <p:cNvGrpSpPr/>
                <p:nvPr/>
              </p:nvGrpSpPr>
              <p:grpSpPr>
                <a:xfrm>
                  <a:off x="110090" y="9193917"/>
                  <a:ext cx="474731" cy="475488"/>
                  <a:chOff x="-302004" y="1916250"/>
                  <a:chExt cx="2823923" cy="2823924"/>
                </a:xfrm>
              </p:grpSpPr>
              <p:sp>
                <p:nvSpPr>
                  <p:cNvPr id="35" name="Ovaal 2">
                    <a:extLst>
                      <a:ext uri="{FF2B5EF4-FFF2-40B4-BE49-F238E27FC236}">
                        <a16:creationId xmlns:a16="http://schemas.microsoft.com/office/drawing/2014/main" id="{AF6DB457-6AAA-D65B-F2D7-BE4C8673BBBF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36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593E20EC-4DBE-B68C-33CB-8A32948282F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  <p:pic>
              <p:nvPicPr>
                <p:cNvPr id="31" name="Graphic 10">
                  <a:extLst>
                    <a:ext uri="{FF2B5EF4-FFF2-40B4-BE49-F238E27FC236}">
                      <a16:creationId xmlns:a16="http://schemas.microsoft.com/office/drawing/2014/main" id="{901CED2A-A646-0E33-0030-1AC9588466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 t="1" r="36621" b="-13923"/>
                <a:stretch/>
              </p:blipFill>
              <p:spPr>
                <a:xfrm>
                  <a:off x="6083044" y="9265954"/>
                  <a:ext cx="702865" cy="331414"/>
                </a:xfrm>
                <a:prstGeom prst="rect">
                  <a:avLst/>
                </a:prstGeom>
              </p:spPr>
            </p:pic>
          </p:grpSp>
          <p:grpSp>
            <p:nvGrpSpPr>
              <p:cNvPr id="24" name="Group 3">
                <a:extLst>
                  <a:ext uri="{FF2B5EF4-FFF2-40B4-BE49-F238E27FC236}">
                    <a16:creationId xmlns:a16="http://schemas.microsoft.com/office/drawing/2014/main" id="{DF9ABCF6-1524-BF35-A201-5771A5DDA2A0}"/>
                  </a:ext>
                </a:extLst>
              </p:cNvPr>
              <p:cNvGrpSpPr/>
              <p:nvPr/>
            </p:nvGrpSpPr>
            <p:grpSpPr>
              <a:xfrm>
                <a:off x="2513475" y="400970"/>
                <a:ext cx="1831042" cy="1801368"/>
                <a:chOff x="2513475" y="400970"/>
                <a:chExt cx="1831042" cy="1801368"/>
              </a:xfrm>
            </p:grpSpPr>
            <p:sp>
              <p:nvSpPr>
                <p:cNvPr id="25" name="Ovaal 41">
                  <a:extLst>
                    <a:ext uri="{FF2B5EF4-FFF2-40B4-BE49-F238E27FC236}">
                      <a16:creationId xmlns:a16="http://schemas.microsoft.com/office/drawing/2014/main" id="{E0E974C1-30C3-C323-5558-143BB414E50E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 dirty="0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26" name="Picture 21" descr="Icon&#10;&#10;Description automatically generated">
                  <a:extLst>
                    <a:ext uri="{FF2B5EF4-FFF2-40B4-BE49-F238E27FC236}">
                      <a16:creationId xmlns:a16="http://schemas.microsoft.com/office/drawing/2014/main" id="{5C754AD9-A243-C478-418B-B9A0CC6903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6D83F97-FFB2-1A0D-D6F6-28DEB3645330}"/>
              </a:ext>
            </a:extLst>
          </p:cNvPr>
          <p:cNvSpPr txBox="1"/>
          <p:nvPr/>
        </p:nvSpPr>
        <p:spPr>
          <a:xfrm>
            <a:off x="2431905" y="1020724"/>
            <a:ext cx="1989288" cy="15081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cs-CZ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NE FUME</a:t>
            </a:r>
            <a:r>
              <a:rPr lang="en-US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Z</a:t>
            </a:r>
            <a:r>
              <a:rPr lang="cs-CZ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 PAS</a:t>
            </a:r>
          </a:p>
          <a:p>
            <a:pPr algn="ctr"/>
            <a:r>
              <a:rPr lang="en-GB" sz="500" b="1" dirty="0">
                <a:solidFill>
                  <a:srgbClr val="CB441F"/>
                </a:solidFill>
                <a:latin typeface="Verdana"/>
                <a:ea typeface="Verdana"/>
                <a:cs typeface="Aharoni"/>
              </a:rPr>
              <a:t>c</a:t>
            </a:r>
            <a:br>
              <a:rPr lang="en-GB" sz="1400" b="1" dirty="0"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</a:br>
            <a:r>
              <a:rPr lang="en-GB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NE CONSOMMEZ </a:t>
            </a:r>
            <a:br>
              <a:rPr lang="en-GB" sz="1100" b="1" dirty="0"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</a:br>
            <a:r>
              <a:rPr lang="en-GB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PAS DE TABAC, </a:t>
            </a:r>
            <a:br>
              <a:rPr lang="en-GB" sz="1100" b="1" dirty="0"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</a:br>
            <a:r>
              <a:rPr lang="en-GB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SOUS QUELQUE FORME QUE </a:t>
            </a:r>
            <a:br>
              <a:rPr lang="en-GB" sz="1100" b="1" dirty="0"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</a:br>
            <a:r>
              <a:rPr lang="en-GB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CE SOIT</a:t>
            </a:r>
            <a:endParaRPr lang="nl-BE" sz="1100" b="1" dirty="0">
              <a:solidFill>
                <a:schemeClr val="bg1"/>
              </a:solidFill>
              <a:latin typeface="Verdana"/>
              <a:ea typeface="Verdana"/>
              <a:cs typeface="Aharon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484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Skupina 16">
            <a:extLst>
              <a:ext uri="{FF2B5EF4-FFF2-40B4-BE49-F238E27FC236}">
                <a16:creationId xmlns:a16="http://schemas.microsoft.com/office/drawing/2014/main" id="{397643AB-4DC4-94FD-C377-E223548B10C6}"/>
              </a:ext>
            </a:extLst>
          </p:cNvPr>
          <p:cNvGrpSpPr/>
          <p:nvPr/>
        </p:nvGrpSpPr>
        <p:grpSpPr>
          <a:xfrm>
            <a:off x="-10968" y="0"/>
            <a:ext cx="6868968" cy="10020561"/>
            <a:chOff x="-10968" y="0"/>
            <a:chExt cx="6868968" cy="1002056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454CD98-83D9-A35A-7E28-58EF617203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994" r="27107" b="553"/>
            <a:stretch/>
          </p:blipFill>
          <p:spPr>
            <a:xfrm>
              <a:off x="0" y="0"/>
              <a:ext cx="6858000" cy="9906000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316800" y="3014571"/>
              <a:ext cx="6264000" cy="5216655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85037" y="3615425"/>
              <a:ext cx="6723845" cy="4014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fr-FR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Ne commencez jamais</a:t>
              </a:r>
              <a:br>
                <a:rPr lang="fr-FR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fr-FR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à consommer du tabac, </a:t>
              </a:r>
              <a:br>
                <a:rPr lang="fr-FR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fr-FR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vous rendrez service</a:t>
              </a:r>
              <a:br>
                <a:rPr lang="fr-FR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fr-FR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à vous-même </a:t>
              </a:r>
              <a:br>
                <a:rPr lang="fr-FR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fr-FR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et aux personnes </a:t>
              </a:r>
              <a:br>
                <a:rPr lang="fr-FR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fr-FR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qui vous entourent</a:t>
              </a:r>
              <a:endParaRPr lang="en-US" sz="4000" b="1" dirty="0">
                <a:solidFill>
                  <a:srgbClr val="CC431F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 72">
              <a:extLst>
                <a:ext uri="{FF2B5EF4-FFF2-40B4-BE49-F238E27FC236}">
                  <a16:creationId xmlns:a16="http://schemas.microsoft.com/office/drawing/2014/main" id="{019EFB8D-F906-B52E-BCD1-36F549D3C4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26" name="Freeform 74">
              <a:extLst>
                <a:ext uri="{FF2B5EF4-FFF2-40B4-BE49-F238E27FC236}">
                  <a16:creationId xmlns:a16="http://schemas.microsoft.com/office/drawing/2014/main" id="{B59DE19C-DBA8-C5E7-D136-75DC9F3839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C724C6B5-C23A-F0A1-D727-333143CACD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2" name="Skupina 1">
              <a:extLst>
                <a:ext uri="{FF2B5EF4-FFF2-40B4-BE49-F238E27FC236}">
                  <a16:creationId xmlns:a16="http://schemas.microsoft.com/office/drawing/2014/main" id="{83A961B5-26D1-86BF-A3EB-EABA2DD5D714}"/>
                </a:ext>
              </a:extLst>
            </p:cNvPr>
            <p:cNvGrpSpPr/>
            <p:nvPr/>
          </p:nvGrpSpPr>
          <p:grpSpPr>
            <a:xfrm>
              <a:off x="-10968" y="400970"/>
              <a:ext cx="6868968" cy="9619591"/>
              <a:chOff x="-10968" y="400970"/>
              <a:chExt cx="6868968" cy="9619591"/>
            </a:xfrm>
          </p:grpSpPr>
          <p:grpSp>
            <p:nvGrpSpPr>
              <p:cNvPr id="3" name="Group 45">
                <a:extLst>
                  <a:ext uri="{FF2B5EF4-FFF2-40B4-BE49-F238E27FC236}">
                    <a16:creationId xmlns:a16="http://schemas.microsoft.com/office/drawing/2014/main" id="{F95126B9-D0CF-6FA5-082B-73F1651B52B5}"/>
                  </a:ext>
                </a:extLst>
              </p:cNvPr>
              <p:cNvGrpSpPr/>
              <p:nvPr/>
            </p:nvGrpSpPr>
            <p:grpSpPr>
              <a:xfrm>
                <a:off x="438977" y="415290"/>
                <a:ext cx="1792224" cy="1792224"/>
                <a:chOff x="438977" y="415290"/>
                <a:chExt cx="1792224" cy="1792224"/>
              </a:xfrm>
            </p:grpSpPr>
            <p:sp>
              <p:nvSpPr>
                <p:cNvPr id="15" name="Oval 37">
                  <a:extLst>
                    <a:ext uri="{FF2B5EF4-FFF2-40B4-BE49-F238E27FC236}">
                      <a16:creationId xmlns:a16="http://schemas.microsoft.com/office/drawing/2014/main" id="{648976A9-E64E-27C6-5D96-A8791793750B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" name="Rectangle 4">
                  <a:extLst>
                    <a:ext uri="{FF2B5EF4-FFF2-40B4-BE49-F238E27FC236}">
                      <a16:creationId xmlns:a16="http://schemas.microsoft.com/office/drawing/2014/main" id="{93CBC372-2004-8B19-13C2-CB3826B4C6C9}"/>
                    </a:ext>
                  </a:extLst>
                </p:cNvPr>
                <p:cNvSpPr/>
                <p:nvPr/>
              </p:nvSpPr>
              <p:spPr>
                <a:xfrm>
                  <a:off x="593743" y="772793"/>
                  <a:ext cx="1482691" cy="107721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Insérer </a:t>
                  </a:r>
                  <a:b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ici le logo </a:t>
                  </a:r>
                  <a:b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de votre organisation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4" name="Skupina 3">
                <a:extLst>
                  <a:ext uri="{FF2B5EF4-FFF2-40B4-BE49-F238E27FC236}">
                    <a16:creationId xmlns:a16="http://schemas.microsoft.com/office/drawing/2014/main" id="{A54F57CC-AD18-22A6-A450-A10001BA37C7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-10968" y="9113699"/>
                <a:chExt cx="6868968" cy="906862"/>
              </a:xfrm>
            </p:grpSpPr>
            <p:sp>
              <p:nvSpPr>
                <p:cNvPr id="9" name="Rectangle 11">
                  <a:extLst>
                    <a:ext uri="{FF2B5EF4-FFF2-40B4-BE49-F238E27FC236}">
                      <a16:creationId xmlns:a16="http://schemas.microsoft.com/office/drawing/2014/main" id="{C59101F5-A723-FAE3-06D3-767D3BCC3DBA}"/>
                    </a:ext>
                  </a:extLst>
                </p:cNvPr>
                <p:cNvSpPr/>
                <p:nvPr/>
              </p:nvSpPr>
              <p:spPr>
                <a:xfrm>
                  <a:off x="-10968" y="9113699"/>
                  <a:ext cx="6868968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" name="TextBox 12">
                  <a:extLst>
                    <a:ext uri="{FF2B5EF4-FFF2-40B4-BE49-F238E27FC236}">
                      <a16:creationId xmlns:a16="http://schemas.microsoft.com/office/drawing/2014/main" id="{73C981AE-95A4-7511-84C8-9E424C81979A}"/>
                    </a:ext>
                  </a:extLst>
                </p:cNvPr>
                <p:cNvSpPr txBox="1"/>
                <p:nvPr/>
              </p:nvSpPr>
              <p:spPr>
                <a:xfrm>
                  <a:off x="-22" y="9174175"/>
                  <a:ext cx="6847076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fr-FR" sz="1200" b="1" dirty="0">
                      <a:solidFill>
                        <a:srgbClr val="CB441F"/>
                      </a:solidFill>
                      <a:effectLst/>
                    </a:rPr>
                    <a:t>La campagne a été initiée par EONS et est menée en collaboration avec ESMO, </a:t>
                  </a:r>
                  <a:br>
                    <a:rPr lang="cs-CZ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fr-FR" sz="1200" b="1" dirty="0">
                      <a:solidFill>
                        <a:srgbClr val="CB441F"/>
                      </a:solidFill>
                      <a:effectLst/>
                    </a:rPr>
                    <a:t>le partenaire principal de la campagne. Plus d'informations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11" name="Group 13">
                  <a:extLst>
                    <a:ext uri="{FF2B5EF4-FFF2-40B4-BE49-F238E27FC236}">
                      <a16:creationId xmlns:a16="http://schemas.microsoft.com/office/drawing/2014/main" id="{E704CC8F-8135-88DF-55EA-338BEC279CAD}"/>
                    </a:ext>
                  </a:extLst>
                </p:cNvPr>
                <p:cNvGrpSpPr/>
                <p:nvPr/>
              </p:nvGrpSpPr>
              <p:grpSpPr>
                <a:xfrm>
                  <a:off x="110090" y="9193917"/>
                  <a:ext cx="474731" cy="475488"/>
                  <a:chOff x="-302004" y="1916250"/>
                  <a:chExt cx="2823923" cy="2823924"/>
                </a:xfrm>
              </p:grpSpPr>
              <p:sp>
                <p:nvSpPr>
                  <p:cNvPr id="13" name="Ovaal 2">
                    <a:extLst>
                      <a:ext uri="{FF2B5EF4-FFF2-40B4-BE49-F238E27FC236}">
                        <a16:creationId xmlns:a16="http://schemas.microsoft.com/office/drawing/2014/main" id="{E8A0D2A7-B3BD-A799-2464-211A4E63D40E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4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83BF520C-F5C4-F5F0-A19C-BBB51A273F8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  <p:pic>
              <p:nvPicPr>
                <p:cNvPr id="12" name="Graphic 10">
                  <a:extLst>
                    <a:ext uri="{FF2B5EF4-FFF2-40B4-BE49-F238E27FC236}">
                      <a16:creationId xmlns:a16="http://schemas.microsoft.com/office/drawing/2014/main" id="{643820B0-7633-9229-081C-7A58362B96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 t="1" r="36621" b="-13923"/>
                <a:stretch/>
              </p:blipFill>
              <p:spPr>
                <a:xfrm>
                  <a:off x="6083044" y="9265954"/>
                  <a:ext cx="702865" cy="331414"/>
                </a:xfrm>
                <a:prstGeom prst="rect">
                  <a:avLst/>
                </a:prstGeom>
              </p:spPr>
            </p:pic>
          </p:grpSp>
          <p:grpSp>
            <p:nvGrpSpPr>
              <p:cNvPr id="5" name="Group 3">
                <a:extLst>
                  <a:ext uri="{FF2B5EF4-FFF2-40B4-BE49-F238E27FC236}">
                    <a16:creationId xmlns:a16="http://schemas.microsoft.com/office/drawing/2014/main" id="{4ACD726D-CD76-25BA-A38B-A12F737FE54E}"/>
                  </a:ext>
                </a:extLst>
              </p:cNvPr>
              <p:cNvGrpSpPr/>
              <p:nvPr/>
            </p:nvGrpSpPr>
            <p:grpSpPr>
              <a:xfrm>
                <a:off x="2513475" y="400970"/>
                <a:ext cx="1831042" cy="1801368"/>
                <a:chOff x="2513475" y="400970"/>
                <a:chExt cx="1831042" cy="1801368"/>
              </a:xfrm>
            </p:grpSpPr>
            <p:sp>
              <p:nvSpPr>
                <p:cNvPr id="6" name="Ovaal 41">
                  <a:extLst>
                    <a:ext uri="{FF2B5EF4-FFF2-40B4-BE49-F238E27FC236}">
                      <a16:creationId xmlns:a16="http://schemas.microsoft.com/office/drawing/2014/main" id="{B92F4797-397E-6E18-AA20-7AFC226C2D55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 dirty="0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7" name="Picture 21" descr="Icon&#10;&#10;Description automatically generated">
                  <a:extLst>
                    <a:ext uri="{FF2B5EF4-FFF2-40B4-BE49-F238E27FC236}">
                      <a16:creationId xmlns:a16="http://schemas.microsoft.com/office/drawing/2014/main" id="{ADC842D7-C8DC-3F1C-0101-5796BED470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5081057-186F-0C6C-86B7-95141C3F66D5}"/>
              </a:ext>
            </a:extLst>
          </p:cNvPr>
          <p:cNvSpPr txBox="1"/>
          <p:nvPr/>
        </p:nvSpPr>
        <p:spPr>
          <a:xfrm>
            <a:off x="2431905" y="1020724"/>
            <a:ext cx="1989288" cy="15081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cs-CZ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NE FUME</a:t>
            </a:r>
            <a:r>
              <a:rPr lang="en-US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Z</a:t>
            </a:r>
            <a:r>
              <a:rPr lang="cs-CZ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 PAS</a:t>
            </a:r>
          </a:p>
          <a:p>
            <a:pPr algn="ctr"/>
            <a:r>
              <a:rPr lang="en-GB" sz="500" b="1" dirty="0">
                <a:solidFill>
                  <a:srgbClr val="CB441F"/>
                </a:solidFill>
                <a:latin typeface="Verdana"/>
                <a:ea typeface="Verdana"/>
                <a:cs typeface="Aharoni"/>
              </a:rPr>
              <a:t>c</a:t>
            </a:r>
            <a:br>
              <a:rPr lang="en-GB" sz="1400" b="1" dirty="0"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</a:br>
            <a:r>
              <a:rPr lang="en-GB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NE CONSOMMEZ </a:t>
            </a:r>
            <a:br>
              <a:rPr lang="en-GB" sz="1100" b="1" dirty="0"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</a:br>
            <a:r>
              <a:rPr lang="en-GB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PAS DE TABAC, </a:t>
            </a:r>
            <a:br>
              <a:rPr lang="en-GB" sz="1100" b="1" dirty="0"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</a:br>
            <a:r>
              <a:rPr lang="en-GB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SOUS QUELQUE FORME QUE </a:t>
            </a:r>
            <a:br>
              <a:rPr lang="en-GB" sz="1100" b="1" dirty="0"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</a:br>
            <a:r>
              <a:rPr lang="en-GB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CE SOIT</a:t>
            </a:r>
            <a:endParaRPr lang="nl-BE" sz="1100" b="1" dirty="0">
              <a:solidFill>
                <a:schemeClr val="bg1"/>
              </a:solidFill>
              <a:latin typeface="Verdana"/>
              <a:ea typeface="Verdana"/>
              <a:cs typeface="Aharon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446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Skupina 39">
            <a:extLst>
              <a:ext uri="{FF2B5EF4-FFF2-40B4-BE49-F238E27FC236}">
                <a16:creationId xmlns:a16="http://schemas.microsoft.com/office/drawing/2014/main" id="{0B52E9E5-72DF-C8F4-EE3D-6FD59590F62A}"/>
              </a:ext>
            </a:extLst>
          </p:cNvPr>
          <p:cNvGrpSpPr/>
          <p:nvPr/>
        </p:nvGrpSpPr>
        <p:grpSpPr>
          <a:xfrm>
            <a:off x="-10968" y="0"/>
            <a:ext cx="7592290" cy="10020561"/>
            <a:chOff x="-10968" y="0"/>
            <a:chExt cx="7592290" cy="1002056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D21C060-1F11-4BE7-980E-10DEC1CE4AFB}"/>
                </a:ext>
              </a:extLst>
            </p:cNvPr>
            <p:cNvSpPr/>
            <p:nvPr/>
          </p:nvSpPr>
          <p:spPr>
            <a:xfrm>
              <a:off x="0" y="0"/>
              <a:ext cx="6856234" cy="9905999"/>
            </a:xfrm>
            <a:prstGeom prst="rect">
              <a:avLst/>
            </a:prstGeom>
            <a:solidFill>
              <a:srgbClr val="3133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B8D3B98-395C-49D6-93CE-17E2CBE7C7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75" r="14371" b="2384"/>
            <a:stretch/>
          </p:blipFill>
          <p:spPr>
            <a:xfrm>
              <a:off x="0" y="0"/>
              <a:ext cx="6858000" cy="9905999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3139290" y="4359150"/>
              <a:ext cx="3508131" cy="3494567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2196523" y="4531303"/>
              <a:ext cx="5384799" cy="283154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fr-FR" sz="4000" b="1" dirty="0">
                  <a:solidFill>
                    <a:srgbClr val="CC431F"/>
                  </a:solidFill>
                  <a:effectLst/>
                  <a:ea typeface="+mn-lt"/>
                  <a:cs typeface="Arial"/>
                </a:rPr>
                <a:t>Il n’</a:t>
              </a:r>
              <a:r>
                <a:rPr lang="fr-FR" sz="4000" b="1" dirty="0">
                  <a:solidFill>
                    <a:srgbClr val="CC431F"/>
                  </a:solidFill>
                  <a:ea typeface="+mn-lt"/>
                  <a:cs typeface="Arial"/>
                </a:rPr>
                <a:t>est </a:t>
              </a:r>
              <a:r>
                <a:rPr lang="fr-FR" sz="4000" b="1" dirty="0">
                  <a:solidFill>
                    <a:srgbClr val="CC431F"/>
                  </a:solidFill>
                  <a:effectLst/>
                  <a:ea typeface="+mn-lt"/>
                  <a:cs typeface="Arial"/>
                </a:rPr>
                <a:t>jamais </a:t>
              </a:r>
              <a:br>
                <a:rPr lang="fr-FR" sz="4000" b="1" dirty="0">
                  <a:ea typeface="+mn-lt"/>
                  <a:cs typeface="Arial"/>
                </a:rPr>
              </a:br>
              <a:r>
                <a:rPr lang="fr-FR" sz="4000" b="1" dirty="0">
                  <a:solidFill>
                    <a:srgbClr val="CC431F"/>
                  </a:solidFill>
                  <a:effectLst/>
                  <a:ea typeface="+mn-lt"/>
                  <a:cs typeface="Arial"/>
                </a:rPr>
                <a:t>trop tard </a:t>
              </a:r>
              <a:br>
                <a:rPr lang="fr-FR" sz="4000" b="1" dirty="0">
                  <a:ea typeface="+mn-lt"/>
                  <a:cs typeface="Arial"/>
                </a:rPr>
              </a:br>
              <a:r>
                <a:rPr lang="fr-FR" sz="4000" b="1" dirty="0">
                  <a:solidFill>
                    <a:srgbClr val="CC431F"/>
                  </a:solidFill>
                  <a:effectLst/>
                  <a:ea typeface="+mn-lt"/>
                  <a:cs typeface="Arial"/>
                </a:rPr>
                <a:t>pour arrêter </a:t>
              </a:r>
              <a:br>
                <a:rPr lang="fr-FR" sz="4000" b="1" dirty="0">
                  <a:ea typeface="+mn-lt"/>
                  <a:cs typeface="Arial"/>
                </a:rPr>
              </a:br>
              <a:r>
                <a:rPr lang="fr-FR" sz="4000" b="1" dirty="0">
                  <a:solidFill>
                    <a:srgbClr val="CC431F"/>
                  </a:solidFill>
                  <a:effectLst/>
                  <a:ea typeface="+mn-lt"/>
                  <a:cs typeface="Arial"/>
                </a:rPr>
                <a:t>de fumer</a:t>
              </a:r>
              <a:endParaRPr lang="en-GB" sz="4000" b="1" dirty="0">
                <a:solidFill>
                  <a:srgbClr val="CC431F"/>
                </a:solidFill>
                <a:ea typeface="+mn-lt"/>
                <a:cs typeface="Arial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3BFF6E7-C7F6-43BA-2D38-B39D5423FB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22" name="Skupina 21">
              <a:extLst>
                <a:ext uri="{FF2B5EF4-FFF2-40B4-BE49-F238E27FC236}">
                  <a16:creationId xmlns:a16="http://schemas.microsoft.com/office/drawing/2014/main" id="{07A59506-F8FD-EC2D-7F22-6CE7675CB1EF}"/>
                </a:ext>
              </a:extLst>
            </p:cNvPr>
            <p:cNvGrpSpPr/>
            <p:nvPr/>
          </p:nvGrpSpPr>
          <p:grpSpPr>
            <a:xfrm>
              <a:off x="-10968" y="400970"/>
              <a:ext cx="6868968" cy="9619591"/>
              <a:chOff x="-10968" y="400970"/>
              <a:chExt cx="6868968" cy="9619591"/>
            </a:xfrm>
          </p:grpSpPr>
          <p:grpSp>
            <p:nvGrpSpPr>
              <p:cNvPr id="23" name="Group 45">
                <a:extLst>
                  <a:ext uri="{FF2B5EF4-FFF2-40B4-BE49-F238E27FC236}">
                    <a16:creationId xmlns:a16="http://schemas.microsoft.com/office/drawing/2014/main" id="{0653F5B5-66C6-8713-8688-65FAD98BB7CE}"/>
                  </a:ext>
                </a:extLst>
              </p:cNvPr>
              <p:cNvGrpSpPr/>
              <p:nvPr/>
            </p:nvGrpSpPr>
            <p:grpSpPr>
              <a:xfrm>
                <a:off x="438977" y="415290"/>
                <a:ext cx="1792224" cy="1792224"/>
                <a:chOff x="438977" y="415290"/>
                <a:chExt cx="1792224" cy="1792224"/>
              </a:xfrm>
            </p:grpSpPr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96318A1B-22B7-6713-5727-C2A831E6ABDC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" name="Rectangle 4">
                  <a:extLst>
                    <a:ext uri="{FF2B5EF4-FFF2-40B4-BE49-F238E27FC236}">
                      <a16:creationId xmlns:a16="http://schemas.microsoft.com/office/drawing/2014/main" id="{849C843E-1166-1384-1F2F-986F836A1570}"/>
                    </a:ext>
                  </a:extLst>
                </p:cNvPr>
                <p:cNvSpPr/>
                <p:nvPr/>
              </p:nvSpPr>
              <p:spPr>
                <a:xfrm>
                  <a:off x="593743" y="772793"/>
                  <a:ext cx="1482691" cy="107721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Insérer </a:t>
                  </a:r>
                  <a:b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ici le logo </a:t>
                  </a:r>
                  <a:b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de votre organisation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24" name="Skupina 23">
                <a:extLst>
                  <a:ext uri="{FF2B5EF4-FFF2-40B4-BE49-F238E27FC236}">
                    <a16:creationId xmlns:a16="http://schemas.microsoft.com/office/drawing/2014/main" id="{3EED8202-52FD-4181-31F1-4EA376162849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-10968" y="9113699"/>
                <a:chExt cx="6868968" cy="906862"/>
              </a:xfrm>
            </p:grpSpPr>
            <p:sp>
              <p:nvSpPr>
                <p:cNvPr id="29" name="Rectangle 11">
                  <a:extLst>
                    <a:ext uri="{FF2B5EF4-FFF2-40B4-BE49-F238E27FC236}">
                      <a16:creationId xmlns:a16="http://schemas.microsoft.com/office/drawing/2014/main" id="{A6E0D02F-FEE5-6438-EBBB-FCE5E8536BF7}"/>
                    </a:ext>
                  </a:extLst>
                </p:cNvPr>
                <p:cNvSpPr/>
                <p:nvPr/>
              </p:nvSpPr>
              <p:spPr>
                <a:xfrm>
                  <a:off x="-10968" y="9113699"/>
                  <a:ext cx="6868968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" name="TextBox 12">
                  <a:extLst>
                    <a:ext uri="{FF2B5EF4-FFF2-40B4-BE49-F238E27FC236}">
                      <a16:creationId xmlns:a16="http://schemas.microsoft.com/office/drawing/2014/main" id="{DB927EBD-F91B-B3E0-E456-2B4B18C44797}"/>
                    </a:ext>
                  </a:extLst>
                </p:cNvPr>
                <p:cNvSpPr txBox="1"/>
                <p:nvPr/>
              </p:nvSpPr>
              <p:spPr>
                <a:xfrm>
                  <a:off x="-22" y="9174175"/>
                  <a:ext cx="6847076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fr-FR" sz="1200" b="1" dirty="0">
                      <a:solidFill>
                        <a:srgbClr val="CB441F"/>
                      </a:solidFill>
                      <a:effectLst/>
                    </a:rPr>
                    <a:t>La campagne a été initiée par EONS et est menée en collaboration avec ESMO, </a:t>
                  </a:r>
                  <a:br>
                    <a:rPr lang="cs-CZ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fr-FR" sz="1200" b="1" dirty="0">
                      <a:solidFill>
                        <a:srgbClr val="CB441F"/>
                      </a:solidFill>
                      <a:effectLst/>
                    </a:rPr>
                    <a:t>le partenaire principal de la campagne. Plus d'informations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31" name="Group 13">
                  <a:extLst>
                    <a:ext uri="{FF2B5EF4-FFF2-40B4-BE49-F238E27FC236}">
                      <a16:creationId xmlns:a16="http://schemas.microsoft.com/office/drawing/2014/main" id="{D8112C45-466A-2773-EF36-3F4CAA6D5DCC}"/>
                    </a:ext>
                  </a:extLst>
                </p:cNvPr>
                <p:cNvGrpSpPr/>
                <p:nvPr/>
              </p:nvGrpSpPr>
              <p:grpSpPr>
                <a:xfrm>
                  <a:off x="110090" y="9193917"/>
                  <a:ext cx="474731" cy="475488"/>
                  <a:chOff x="-302004" y="1916250"/>
                  <a:chExt cx="2823923" cy="2823924"/>
                </a:xfrm>
              </p:grpSpPr>
              <p:sp>
                <p:nvSpPr>
                  <p:cNvPr id="36" name="Ovaal 2">
                    <a:extLst>
                      <a:ext uri="{FF2B5EF4-FFF2-40B4-BE49-F238E27FC236}">
                        <a16:creationId xmlns:a16="http://schemas.microsoft.com/office/drawing/2014/main" id="{EF04691D-1C43-E416-843D-4410BB7DAD2F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37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1BF29F52-9D37-452F-799C-11DA69943D3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  <p:pic>
              <p:nvPicPr>
                <p:cNvPr id="35" name="Graphic 10">
                  <a:extLst>
                    <a:ext uri="{FF2B5EF4-FFF2-40B4-BE49-F238E27FC236}">
                      <a16:creationId xmlns:a16="http://schemas.microsoft.com/office/drawing/2014/main" id="{6DD7EBD7-CA20-A3F1-F950-63E0374FDF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 t="1" r="36621" b="-13923"/>
                <a:stretch/>
              </p:blipFill>
              <p:spPr>
                <a:xfrm>
                  <a:off x="6083044" y="9265954"/>
                  <a:ext cx="702865" cy="331414"/>
                </a:xfrm>
                <a:prstGeom prst="rect">
                  <a:avLst/>
                </a:prstGeom>
              </p:spPr>
            </p:pic>
          </p:grpSp>
          <p:grpSp>
            <p:nvGrpSpPr>
              <p:cNvPr id="25" name="Group 3">
                <a:extLst>
                  <a:ext uri="{FF2B5EF4-FFF2-40B4-BE49-F238E27FC236}">
                    <a16:creationId xmlns:a16="http://schemas.microsoft.com/office/drawing/2014/main" id="{6CF85BEF-8619-A313-11EA-1A3A0E75057A}"/>
                  </a:ext>
                </a:extLst>
              </p:cNvPr>
              <p:cNvGrpSpPr/>
              <p:nvPr/>
            </p:nvGrpSpPr>
            <p:grpSpPr>
              <a:xfrm>
                <a:off x="2513475" y="400970"/>
                <a:ext cx="1831042" cy="1801368"/>
                <a:chOff x="2513475" y="400970"/>
                <a:chExt cx="1831042" cy="1801368"/>
              </a:xfrm>
            </p:grpSpPr>
            <p:sp>
              <p:nvSpPr>
                <p:cNvPr id="26" name="Ovaal 41">
                  <a:extLst>
                    <a:ext uri="{FF2B5EF4-FFF2-40B4-BE49-F238E27FC236}">
                      <a16:creationId xmlns:a16="http://schemas.microsoft.com/office/drawing/2014/main" id="{28FD8D5C-D6BD-1050-8BF1-DF084B349636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 dirty="0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27" name="Picture 21" descr="Icon&#10;&#10;Description automatically generated">
                  <a:extLst>
                    <a:ext uri="{FF2B5EF4-FFF2-40B4-BE49-F238E27FC236}">
                      <a16:creationId xmlns:a16="http://schemas.microsoft.com/office/drawing/2014/main" id="{B0815CA1-1391-05AF-7CAF-EA0D9C300C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702AB0D-07A3-1711-926B-2E5717467990}"/>
              </a:ext>
            </a:extLst>
          </p:cNvPr>
          <p:cNvSpPr txBox="1"/>
          <p:nvPr/>
        </p:nvSpPr>
        <p:spPr>
          <a:xfrm>
            <a:off x="2431905" y="1020724"/>
            <a:ext cx="1989288" cy="15081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cs-CZ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NE FUME</a:t>
            </a:r>
            <a:r>
              <a:rPr lang="en-US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Z</a:t>
            </a:r>
            <a:r>
              <a:rPr lang="cs-CZ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 PAS</a:t>
            </a:r>
          </a:p>
          <a:p>
            <a:pPr algn="ctr"/>
            <a:r>
              <a:rPr lang="en-GB" sz="500" b="1" dirty="0">
                <a:solidFill>
                  <a:srgbClr val="CB441F"/>
                </a:solidFill>
                <a:latin typeface="Verdana"/>
                <a:ea typeface="Verdana"/>
                <a:cs typeface="Aharoni"/>
              </a:rPr>
              <a:t>c</a:t>
            </a:r>
            <a:br>
              <a:rPr lang="en-GB" sz="1400" b="1" dirty="0"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</a:br>
            <a:r>
              <a:rPr lang="en-GB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NE CONSOMMEZ </a:t>
            </a:r>
            <a:br>
              <a:rPr lang="en-GB" sz="1100" b="1" dirty="0"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</a:br>
            <a:r>
              <a:rPr lang="en-GB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PAS DE TABAC, </a:t>
            </a:r>
            <a:br>
              <a:rPr lang="en-GB" sz="1100" b="1" dirty="0"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</a:br>
            <a:r>
              <a:rPr lang="en-GB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SOUS QUELQUE FORME QUE </a:t>
            </a:r>
            <a:br>
              <a:rPr lang="en-GB" sz="1100" b="1" dirty="0"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</a:br>
            <a:r>
              <a:rPr lang="en-GB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CE SOIT</a:t>
            </a:r>
            <a:endParaRPr lang="nl-BE" sz="1100" b="1" dirty="0">
              <a:solidFill>
                <a:schemeClr val="bg1"/>
              </a:solidFill>
              <a:latin typeface="Verdana"/>
              <a:ea typeface="Verdana"/>
              <a:cs typeface="Aharon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01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Skupina 38">
            <a:extLst>
              <a:ext uri="{FF2B5EF4-FFF2-40B4-BE49-F238E27FC236}">
                <a16:creationId xmlns:a16="http://schemas.microsoft.com/office/drawing/2014/main" id="{F00DB0D6-1D9D-987F-EDAC-0982AB4ED8A0}"/>
              </a:ext>
            </a:extLst>
          </p:cNvPr>
          <p:cNvGrpSpPr/>
          <p:nvPr/>
        </p:nvGrpSpPr>
        <p:grpSpPr>
          <a:xfrm>
            <a:off x="-10968" y="0"/>
            <a:ext cx="7321461" cy="10020561"/>
            <a:chOff x="-10968" y="0"/>
            <a:chExt cx="7321461" cy="10020561"/>
          </a:xfrm>
        </p:grpSpPr>
        <p:pic>
          <p:nvPicPr>
            <p:cNvPr id="4" name="Picture 3" descr="A picture containing sky, outdoor, plant, cactus&#10;&#10;Description automatically generated">
              <a:extLst>
                <a:ext uri="{FF2B5EF4-FFF2-40B4-BE49-F238E27FC236}">
                  <a16:creationId xmlns:a16="http://schemas.microsoft.com/office/drawing/2014/main" id="{E368B386-A511-45F3-A4D2-832F826259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42" r="10726" b="16857"/>
            <a:stretch/>
          </p:blipFill>
          <p:spPr>
            <a:xfrm>
              <a:off x="0" y="0"/>
              <a:ext cx="6856234" cy="9906000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2629787" y="3198993"/>
              <a:ext cx="4017634" cy="4761249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1925694" y="3270429"/>
              <a:ext cx="5384799" cy="3971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4000" b="1" dirty="0">
                <a:solidFill>
                  <a:srgbClr val="CC431F"/>
                </a:solidFill>
              </a:endParaRPr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fr-FR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Arrêter de fumer améliorera </a:t>
              </a:r>
              <a:br>
                <a:rPr lang="fr-FR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fr-FR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votre santé </a:t>
              </a:r>
              <a:br>
                <a:rPr lang="fr-FR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fr-FR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et celle</a:t>
              </a:r>
              <a:br>
                <a:rPr lang="fr-FR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fr-FR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de votre famille</a:t>
              </a:r>
              <a:endParaRPr lang="en-US" sz="4000" b="1" dirty="0">
                <a:solidFill>
                  <a:srgbClr val="CC431F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4226F9A-0899-EDC4-4120-B03D961B6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21" name="Skupina 20">
              <a:extLst>
                <a:ext uri="{FF2B5EF4-FFF2-40B4-BE49-F238E27FC236}">
                  <a16:creationId xmlns:a16="http://schemas.microsoft.com/office/drawing/2014/main" id="{34EC0C08-70E2-556E-13F2-58BC29059155}"/>
                </a:ext>
              </a:extLst>
            </p:cNvPr>
            <p:cNvGrpSpPr/>
            <p:nvPr/>
          </p:nvGrpSpPr>
          <p:grpSpPr>
            <a:xfrm>
              <a:off x="-10968" y="400970"/>
              <a:ext cx="6868968" cy="9619591"/>
              <a:chOff x="-10968" y="400970"/>
              <a:chExt cx="6868968" cy="9619591"/>
            </a:xfrm>
          </p:grpSpPr>
          <p:grpSp>
            <p:nvGrpSpPr>
              <p:cNvPr id="22" name="Group 45">
                <a:extLst>
                  <a:ext uri="{FF2B5EF4-FFF2-40B4-BE49-F238E27FC236}">
                    <a16:creationId xmlns:a16="http://schemas.microsoft.com/office/drawing/2014/main" id="{A6B1BA5A-A5A2-8DA0-A2CB-8DE0FED8E24B}"/>
                  </a:ext>
                </a:extLst>
              </p:cNvPr>
              <p:cNvGrpSpPr/>
              <p:nvPr/>
            </p:nvGrpSpPr>
            <p:grpSpPr>
              <a:xfrm>
                <a:off x="438977" y="415290"/>
                <a:ext cx="1792224" cy="1792224"/>
                <a:chOff x="438977" y="415290"/>
                <a:chExt cx="1792224" cy="1792224"/>
              </a:xfrm>
            </p:grpSpPr>
            <p:sp>
              <p:nvSpPr>
                <p:cNvPr id="37" name="Oval 37">
                  <a:extLst>
                    <a:ext uri="{FF2B5EF4-FFF2-40B4-BE49-F238E27FC236}">
                      <a16:creationId xmlns:a16="http://schemas.microsoft.com/office/drawing/2014/main" id="{E20AD5B8-E3BA-9543-35A8-ED2ECB9DE432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" name="Rectangle 4">
                  <a:extLst>
                    <a:ext uri="{FF2B5EF4-FFF2-40B4-BE49-F238E27FC236}">
                      <a16:creationId xmlns:a16="http://schemas.microsoft.com/office/drawing/2014/main" id="{F5AEF594-1357-5F57-DB47-83547122EC5F}"/>
                    </a:ext>
                  </a:extLst>
                </p:cNvPr>
                <p:cNvSpPr/>
                <p:nvPr/>
              </p:nvSpPr>
              <p:spPr>
                <a:xfrm>
                  <a:off x="593743" y="772793"/>
                  <a:ext cx="1482691" cy="107721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Insérer </a:t>
                  </a:r>
                  <a:b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ici le logo </a:t>
                  </a:r>
                  <a:b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de votre organisation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23" name="Skupina 22">
                <a:extLst>
                  <a:ext uri="{FF2B5EF4-FFF2-40B4-BE49-F238E27FC236}">
                    <a16:creationId xmlns:a16="http://schemas.microsoft.com/office/drawing/2014/main" id="{6F2A31E9-A623-2499-4FFE-E06558AE045C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-10968" y="9113699"/>
                <a:chExt cx="6868968" cy="906862"/>
              </a:xfrm>
            </p:grpSpPr>
            <p:sp>
              <p:nvSpPr>
                <p:cNvPr id="28" name="Rectangle 11">
                  <a:extLst>
                    <a:ext uri="{FF2B5EF4-FFF2-40B4-BE49-F238E27FC236}">
                      <a16:creationId xmlns:a16="http://schemas.microsoft.com/office/drawing/2014/main" id="{B32FED05-1DDF-BB7E-C498-7E18DC6C2939}"/>
                    </a:ext>
                  </a:extLst>
                </p:cNvPr>
                <p:cNvSpPr/>
                <p:nvPr/>
              </p:nvSpPr>
              <p:spPr>
                <a:xfrm>
                  <a:off x="-10968" y="9113699"/>
                  <a:ext cx="6868968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" name="TextBox 12">
                  <a:extLst>
                    <a:ext uri="{FF2B5EF4-FFF2-40B4-BE49-F238E27FC236}">
                      <a16:creationId xmlns:a16="http://schemas.microsoft.com/office/drawing/2014/main" id="{3A6F749D-8B02-E96D-CB3B-1BFAF3377040}"/>
                    </a:ext>
                  </a:extLst>
                </p:cNvPr>
                <p:cNvSpPr txBox="1"/>
                <p:nvPr/>
              </p:nvSpPr>
              <p:spPr>
                <a:xfrm>
                  <a:off x="-22" y="9174175"/>
                  <a:ext cx="6847076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fr-FR" sz="1200" b="1" dirty="0">
                      <a:solidFill>
                        <a:srgbClr val="CB441F"/>
                      </a:solidFill>
                      <a:effectLst/>
                    </a:rPr>
                    <a:t>La campagne a été initiée par EONS et est menée en collaboration avec ESMO, </a:t>
                  </a:r>
                  <a:br>
                    <a:rPr lang="cs-CZ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fr-FR" sz="1200" b="1" dirty="0">
                      <a:solidFill>
                        <a:srgbClr val="CB441F"/>
                      </a:solidFill>
                      <a:effectLst/>
                    </a:rPr>
                    <a:t>le partenaire principal de la campagne. Plus d'informations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30" name="Group 13">
                  <a:extLst>
                    <a:ext uri="{FF2B5EF4-FFF2-40B4-BE49-F238E27FC236}">
                      <a16:creationId xmlns:a16="http://schemas.microsoft.com/office/drawing/2014/main" id="{DCEC0AFD-F9A2-8A51-D139-F9164D8C8DCE}"/>
                    </a:ext>
                  </a:extLst>
                </p:cNvPr>
                <p:cNvGrpSpPr/>
                <p:nvPr/>
              </p:nvGrpSpPr>
              <p:grpSpPr>
                <a:xfrm>
                  <a:off x="110090" y="9193917"/>
                  <a:ext cx="474731" cy="475488"/>
                  <a:chOff x="-302004" y="1916250"/>
                  <a:chExt cx="2823923" cy="2823924"/>
                </a:xfrm>
              </p:grpSpPr>
              <p:sp>
                <p:nvSpPr>
                  <p:cNvPr id="35" name="Ovaal 2">
                    <a:extLst>
                      <a:ext uri="{FF2B5EF4-FFF2-40B4-BE49-F238E27FC236}">
                        <a16:creationId xmlns:a16="http://schemas.microsoft.com/office/drawing/2014/main" id="{A5FBD8E8-DF22-BD70-59F3-451A4975D2DD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36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960BFF07-3A2B-2910-0D5B-9FFDFA3FEB0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  <p:pic>
              <p:nvPicPr>
                <p:cNvPr id="34" name="Graphic 10">
                  <a:extLst>
                    <a:ext uri="{FF2B5EF4-FFF2-40B4-BE49-F238E27FC236}">
                      <a16:creationId xmlns:a16="http://schemas.microsoft.com/office/drawing/2014/main" id="{2774ED2F-55FB-BD46-9455-EC8F617178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 t="1" r="36621" b="-13923"/>
                <a:stretch/>
              </p:blipFill>
              <p:spPr>
                <a:xfrm>
                  <a:off x="6083044" y="9265954"/>
                  <a:ext cx="702865" cy="331414"/>
                </a:xfrm>
                <a:prstGeom prst="rect">
                  <a:avLst/>
                </a:prstGeom>
              </p:spPr>
            </p:pic>
          </p:grpSp>
          <p:grpSp>
            <p:nvGrpSpPr>
              <p:cNvPr id="24" name="Group 3">
                <a:extLst>
                  <a:ext uri="{FF2B5EF4-FFF2-40B4-BE49-F238E27FC236}">
                    <a16:creationId xmlns:a16="http://schemas.microsoft.com/office/drawing/2014/main" id="{3C2E6A28-3936-FC7B-AFD4-3564577DD820}"/>
                  </a:ext>
                </a:extLst>
              </p:cNvPr>
              <p:cNvGrpSpPr/>
              <p:nvPr/>
            </p:nvGrpSpPr>
            <p:grpSpPr>
              <a:xfrm>
                <a:off x="2513475" y="400970"/>
                <a:ext cx="1831042" cy="1801368"/>
                <a:chOff x="2513475" y="400970"/>
                <a:chExt cx="1831042" cy="1801368"/>
              </a:xfrm>
            </p:grpSpPr>
            <p:sp>
              <p:nvSpPr>
                <p:cNvPr id="25" name="Ovaal 41">
                  <a:extLst>
                    <a:ext uri="{FF2B5EF4-FFF2-40B4-BE49-F238E27FC236}">
                      <a16:creationId xmlns:a16="http://schemas.microsoft.com/office/drawing/2014/main" id="{3FD28BB7-2F2F-8188-1B01-68915BDA2BEC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 dirty="0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26" name="Picture 21" descr="Icon&#10;&#10;Description automatically generated">
                  <a:extLst>
                    <a:ext uri="{FF2B5EF4-FFF2-40B4-BE49-F238E27FC236}">
                      <a16:creationId xmlns:a16="http://schemas.microsoft.com/office/drawing/2014/main" id="{C6FE9017-BC3A-6F0B-446F-8C2734FE39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6E9C1A8-9AD1-B144-38A7-30100E33A285}"/>
              </a:ext>
            </a:extLst>
          </p:cNvPr>
          <p:cNvSpPr txBox="1"/>
          <p:nvPr/>
        </p:nvSpPr>
        <p:spPr>
          <a:xfrm>
            <a:off x="2431905" y="1020724"/>
            <a:ext cx="1989288" cy="15081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cs-CZ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NE FUME</a:t>
            </a:r>
            <a:r>
              <a:rPr lang="en-US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Z</a:t>
            </a:r>
            <a:r>
              <a:rPr lang="cs-CZ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 PAS</a:t>
            </a:r>
          </a:p>
          <a:p>
            <a:pPr algn="ctr"/>
            <a:r>
              <a:rPr lang="en-GB" sz="500" b="1" dirty="0">
                <a:solidFill>
                  <a:srgbClr val="CB441F"/>
                </a:solidFill>
                <a:latin typeface="Verdana"/>
                <a:ea typeface="Verdana"/>
                <a:cs typeface="Aharoni"/>
              </a:rPr>
              <a:t>c</a:t>
            </a:r>
            <a:br>
              <a:rPr lang="en-GB" sz="1400" b="1" dirty="0"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</a:br>
            <a:r>
              <a:rPr lang="en-GB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NE CONSOMMEZ </a:t>
            </a:r>
            <a:br>
              <a:rPr lang="en-GB" sz="1100" b="1" dirty="0"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</a:br>
            <a:r>
              <a:rPr lang="en-GB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PAS DE TABAC, </a:t>
            </a:r>
            <a:br>
              <a:rPr lang="en-GB" sz="1100" b="1" dirty="0"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</a:br>
            <a:r>
              <a:rPr lang="en-GB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SOUS QUELQUE FORME QUE </a:t>
            </a:r>
            <a:br>
              <a:rPr lang="en-GB" sz="1100" b="1" dirty="0"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</a:br>
            <a:r>
              <a:rPr lang="en-GB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CE SOIT</a:t>
            </a:r>
            <a:endParaRPr lang="nl-BE" sz="1100" b="1" dirty="0">
              <a:solidFill>
                <a:schemeClr val="bg1"/>
              </a:solidFill>
              <a:latin typeface="Verdana"/>
              <a:ea typeface="Verdana"/>
              <a:cs typeface="Aharon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52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Skupina 38">
            <a:extLst>
              <a:ext uri="{FF2B5EF4-FFF2-40B4-BE49-F238E27FC236}">
                <a16:creationId xmlns:a16="http://schemas.microsoft.com/office/drawing/2014/main" id="{F23363C5-D4B6-F5F2-8301-666E0B8AE729}"/>
              </a:ext>
            </a:extLst>
          </p:cNvPr>
          <p:cNvGrpSpPr/>
          <p:nvPr/>
        </p:nvGrpSpPr>
        <p:grpSpPr>
          <a:xfrm>
            <a:off x="-10968" y="0"/>
            <a:ext cx="6868968" cy="10020561"/>
            <a:chOff x="-10968" y="0"/>
            <a:chExt cx="6868968" cy="10020561"/>
          </a:xfrm>
        </p:grpSpPr>
        <p:pic>
          <p:nvPicPr>
            <p:cNvPr id="4" name="Picture 3" descr="Two people sitting on a couch looking at a tablet&#10;&#10;Description automatically generated with medium confidence">
              <a:extLst>
                <a:ext uri="{FF2B5EF4-FFF2-40B4-BE49-F238E27FC236}">
                  <a16:creationId xmlns:a16="http://schemas.microsoft.com/office/drawing/2014/main" id="{14553C6D-DF25-4F98-95C5-CBE8E32296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67"/>
            <a:stretch/>
          </p:blipFill>
          <p:spPr>
            <a:xfrm>
              <a:off x="0" y="0"/>
              <a:ext cx="6856234" cy="9905999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381600" y="3938400"/>
              <a:ext cx="6012000" cy="3686400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676568" y="4418815"/>
              <a:ext cx="5547191" cy="2697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fr-FR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Demandez à une infirmière ou à un autre professionnel de la santé </a:t>
              </a:r>
              <a:br>
                <a:rPr lang="fr-FR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fr-FR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de vous accompagner</a:t>
              </a:r>
              <a:endParaRPr lang="en-US" sz="4000" b="1" dirty="0">
                <a:solidFill>
                  <a:srgbClr val="CC431F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FFD7C47-3D7B-DACE-9D4E-6CB2216DE1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21" name="Skupina 20">
              <a:extLst>
                <a:ext uri="{FF2B5EF4-FFF2-40B4-BE49-F238E27FC236}">
                  <a16:creationId xmlns:a16="http://schemas.microsoft.com/office/drawing/2014/main" id="{3856FA25-E2B6-0360-24EB-87583BBD0625}"/>
                </a:ext>
              </a:extLst>
            </p:cNvPr>
            <p:cNvGrpSpPr/>
            <p:nvPr/>
          </p:nvGrpSpPr>
          <p:grpSpPr>
            <a:xfrm>
              <a:off x="-10968" y="400970"/>
              <a:ext cx="6868968" cy="9619591"/>
              <a:chOff x="-10968" y="400970"/>
              <a:chExt cx="6868968" cy="9619591"/>
            </a:xfrm>
          </p:grpSpPr>
          <p:grpSp>
            <p:nvGrpSpPr>
              <p:cNvPr id="22" name="Group 45">
                <a:extLst>
                  <a:ext uri="{FF2B5EF4-FFF2-40B4-BE49-F238E27FC236}">
                    <a16:creationId xmlns:a16="http://schemas.microsoft.com/office/drawing/2014/main" id="{DA694A7E-DD31-5A1E-D403-6E88F21F781C}"/>
                  </a:ext>
                </a:extLst>
              </p:cNvPr>
              <p:cNvGrpSpPr/>
              <p:nvPr/>
            </p:nvGrpSpPr>
            <p:grpSpPr>
              <a:xfrm>
                <a:off x="438977" y="415290"/>
                <a:ext cx="1792224" cy="1792224"/>
                <a:chOff x="438977" y="415290"/>
                <a:chExt cx="1792224" cy="1792224"/>
              </a:xfrm>
            </p:grpSpPr>
            <p:sp>
              <p:nvSpPr>
                <p:cNvPr id="37" name="Oval 37">
                  <a:extLst>
                    <a:ext uri="{FF2B5EF4-FFF2-40B4-BE49-F238E27FC236}">
                      <a16:creationId xmlns:a16="http://schemas.microsoft.com/office/drawing/2014/main" id="{72723780-C916-B284-7FEF-F8AE38360BC5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" name="Rectangle 4">
                  <a:extLst>
                    <a:ext uri="{FF2B5EF4-FFF2-40B4-BE49-F238E27FC236}">
                      <a16:creationId xmlns:a16="http://schemas.microsoft.com/office/drawing/2014/main" id="{D1283CEE-78EB-BF7A-3CDA-1D861C07516D}"/>
                    </a:ext>
                  </a:extLst>
                </p:cNvPr>
                <p:cNvSpPr/>
                <p:nvPr/>
              </p:nvSpPr>
              <p:spPr>
                <a:xfrm>
                  <a:off x="593743" y="772793"/>
                  <a:ext cx="1482691" cy="107721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Insérer </a:t>
                  </a:r>
                  <a:b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ici le logo </a:t>
                  </a:r>
                  <a:b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fr-FR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de votre organisation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23" name="Skupina 22">
                <a:extLst>
                  <a:ext uri="{FF2B5EF4-FFF2-40B4-BE49-F238E27FC236}">
                    <a16:creationId xmlns:a16="http://schemas.microsoft.com/office/drawing/2014/main" id="{BF2290A0-30BA-954D-AFD3-5A6FC1A58824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-10968" y="9113699"/>
                <a:chExt cx="6868968" cy="906862"/>
              </a:xfrm>
            </p:grpSpPr>
            <p:sp>
              <p:nvSpPr>
                <p:cNvPr id="28" name="Rectangle 11">
                  <a:extLst>
                    <a:ext uri="{FF2B5EF4-FFF2-40B4-BE49-F238E27FC236}">
                      <a16:creationId xmlns:a16="http://schemas.microsoft.com/office/drawing/2014/main" id="{ABA55B39-F913-562B-E158-ACBB257F3E20}"/>
                    </a:ext>
                  </a:extLst>
                </p:cNvPr>
                <p:cNvSpPr/>
                <p:nvPr/>
              </p:nvSpPr>
              <p:spPr>
                <a:xfrm>
                  <a:off x="-10968" y="9113699"/>
                  <a:ext cx="6868968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" name="TextBox 12">
                  <a:extLst>
                    <a:ext uri="{FF2B5EF4-FFF2-40B4-BE49-F238E27FC236}">
                      <a16:creationId xmlns:a16="http://schemas.microsoft.com/office/drawing/2014/main" id="{3E1CE481-5518-3C0C-458B-7E0C4347F804}"/>
                    </a:ext>
                  </a:extLst>
                </p:cNvPr>
                <p:cNvSpPr txBox="1"/>
                <p:nvPr/>
              </p:nvSpPr>
              <p:spPr>
                <a:xfrm>
                  <a:off x="-22" y="9174175"/>
                  <a:ext cx="6847076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fr-FR" sz="1200" b="1" dirty="0">
                      <a:solidFill>
                        <a:srgbClr val="CB441F"/>
                      </a:solidFill>
                      <a:effectLst/>
                    </a:rPr>
                    <a:t>La campagne a été initiée par EONS et est menée en collaboration avec ESMO, </a:t>
                  </a:r>
                  <a:br>
                    <a:rPr lang="cs-CZ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fr-FR" sz="1200" b="1" dirty="0">
                      <a:solidFill>
                        <a:srgbClr val="CB441F"/>
                      </a:solidFill>
                      <a:effectLst/>
                    </a:rPr>
                    <a:t>le partenaire principal de la campagne. Plus d'informations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30" name="Group 13">
                  <a:extLst>
                    <a:ext uri="{FF2B5EF4-FFF2-40B4-BE49-F238E27FC236}">
                      <a16:creationId xmlns:a16="http://schemas.microsoft.com/office/drawing/2014/main" id="{E4B64AF9-503B-E782-AB57-2DFEA10EA938}"/>
                    </a:ext>
                  </a:extLst>
                </p:cNvPr>
                <p:cNvGrpSpPr/>
                <p:nvPr/>
              </p:nvGrpSpPr>
              <p:grpSpPr>
                <a:xfrm>
                  <a:off x="110090" y="9193917"/>
                  <a:ext cx="474731" cy="475488"/>
                  <a:chOff x="-302004" y="1916250"/>
                  <a:chExt cx="2823923" cy="2823924"/>
                </a:xfrm>
              </p:grpSpPr>
              <p:sp>
                <p:nvSpPr>
                  <p:cNvPr id="35" name="Ovaal 2">
                    <a:extLst>
                      <a:ext uri="{FF2B5EF4-FFF2-40B4-BE49-F238E27FC236}">
                        <a16:creationId xmlns:a16="http://schemas.microsoft.com/office/drawing/2014/main" id="{2B2A21B2-55C5-5A19-EF53-1050FFB76965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36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A7D6240C-D41F-1390-C30B-EC30A925536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  <p:pic>
              <p:nvPicPr>
                <p:cNvPr id="34" name="Graphic 10">
                  <a:extLst>
                    <a:ext uri="{FF2B5EF4-FFF2-40B4-BE49-F238E27FC236}">
                      <a16:creationId xmlns:a16="http://schemas.microsoft.com/office/drawing/2014/main" id="{6BE13F7F-DFEC-97DB-0644-372199E773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 t="1" r="36621" b="-13923"/>
                <a:stretch/>
              </p:blipFill>
              <p:spPr>
                <a:xfrm>
                  <a:off x="6083044" y="9265954"/>
                  <a:ext cx="702865" cy="331414"/>
                </a:xfrm>
                <a:prstGeom prst="rect">
                  <a:avLst/>
                </a:prstGeom>
              </p:spPr>
            </p:pic>
          </p:grpSp>
          <p:grpSp>
            <p:nvGrpSpPr>
              <p:cNvPr id="24" name="Group 3">
                <a:extLst>
                  <a:ext uri="{FF2B5EF4-FFF2-40B4-BE49-F238E27FC236}">
                    <a16:creationId xmlns:a16="http://schemas.microsoft.com/office/drawing/2014/main" id="{63136E44-87E7-197A-0550-D56C54700DF0}"/>
                  </a:ext>
                </a:extLst>
              </p:cNvPr>
              <p:cNvGrpSpPr/>
              <p:nvPr/>
            </p:nvGrpSpPr>
            <p:grpSpPr>
              <a:xfrm>
                <a:off x="2513475" y="400970"/>
                <a:ext cx="1831042" cy="1801368"/>
                <a:chOff x="2513475" y="400970"/>
                <a:chExt cx="1831042" cy="1801368"/>
              </a:xfrm>
            </p:grpSpPr>
            <p:sp>
              <p:nvSpPr>
                <p:cNvPr id="25" name="Ovaal 41">
                  <a:extLst>
                    <a:ext uri="{FF2B5EF4-FFF2-40B4-BE49-F238E27FC236}">
                      <a16:creationId xmlns:a16="http://schemas.microsoft.com/office/drawing/2014/main" id="{4EE05924-FC68-5B5E-B14C-43B2406777D6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 dirty="0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26" name="Picture 21" descr="Icon&#10;&#10;Description automatically generated">
                  <a:extLst>
                    <a:ext uri="{FF2B5EF4-FFF2-40B4-BE49-F238E27FC236}">
                      <a16:creationId xmlns:a16="http://schemas.microsoft.com/office/drawing/2014/main" id="{9929C73E-40B5-20B2-5B16-FEA2D1B5C3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E921CE9-1EA5-59C5-F238-EA2095D172FF}"/>
              </a:ext>
            </a:extLst>
          </p:cNvPr>
          <p:cNvSpPr txBox="1"/>
          <p:nvPr/>
        </p:nvSpPr>
        <p:spPr>
          <a:xfrm>
            <a:off x="2431905" y="1020724"/>
            <a:ext cx="1989288" cy="15081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cs-CZ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NE FUME</a:t>
            </a:r>
            <a:r>
              <a:rPr lang="en-US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Z</a:t>
            </a:r>
            <a:r>
              <a:rPr lang="cs-CZ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 PAS</a:t>
            </a:r>
          </a:p>
          <a:p>
            <a:pPr algn="ctr"/>
            <a:r>
              <a:rPr lang="en-GB" sz="500" b="1" dirty="0">
                <a:solidFill>
                  <a:srgbClr val="CB441F"/>
                </a:solidFill>
                <a:latin typeface="Verdana"/>
                <a:ea typeface="Verdana"/>
                <a:cs typeface="Aharoni"/>
              </a:rPr>
              <a:t>c</a:t>
            </a:r>
            <a:br>
              <a:rPr lang="en-GB" sz="1400" b="1" dirty="0"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</a:br>
            <a:r>
              <a:rPr lang="en-GB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NE CONSOMMEZ </a:t>
            </a:r>
            <a:br>
              <a:rPr lang="en-GB" sz="1100" b="1" dirty="0"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</a:br>
            <a:r>
              <a:rPr lang="en-GB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PAS DE TABAC, </a:t>
            </a:r>
            <a:br>
              <a:rPr lang="en-GB" sz="1100" b="1" dirty="0"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</a:br>
            <a:r>
              <a:rPr lang="en-GB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SOUS QUELQUE FORME QUE </a:t>
            </a:r>
            <a:br>
              <a:rPr lang="en-GB" sz="1100" b="1" dirty="0"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</a:br>
            <a:r>
              <a:rPr lang="en-GB" sz="1100" b="1" dirty="0">
                <a:solidFill>
                  <a:schemeClr val="bg1"/>
                </a:solidFill>
                <a:latin typeface="Verdana"/>
                <a:ea typeface="Verdana"/>
                <a:cs typeface="Aharoni"/>
              </a:rPr>
              <a:t>CE SOIT</a:t>
            </a:r>
            <a:endParaRPr lang="nl-BE" sz="1100" b="1" dirty="0">
              <a:solidFill>
                <a:schemeClr val="bg1"/>
              </a:solidFill>
              <a:latin typeface="Verdana"/>
              <a:ea typeface="Verdana"/>
              <a:cs typeface="Aharon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8694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DB202FE5875745905955056904B93E" ma:contentTypeVersion="13" ma:contentTypeDescription="Create a new document." ma:contentTypeScope="" ma:versionID="ca714504ec4591492e4924765247197a">
  <xsd:schema xmlns:xsd="http://www.w3.org/2001/XMLSchema" xmlns:xs="http://www.w3.org/2001/XMLSchema" xmlns:p="http://schemas.microsoft.com/office/2006/metadata/properties" xmlns:ns2="a55e921c-938e-4e50-85a3-020a9f358fcc" xmlns:ns3="1b4c74c1-0512-4b4c-b132-ab7851723926" targetNamespace="http://schemas.microsoft.com/office/2006/metadata/properties" ma:root="true" ma:fieldsID="772d3ebf266181dcecae809b46825757" ns2:_="" ns3:_="">
    <xsd:import namespace="a55e921c-938e-4e50-85a3-020a9f358fcc"/>
    <xsd:import namespace="1b4c74c1-0512-4b4c-b132-ab78517239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5e921c-938e-4e50-85a3-020a9f358f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67c40972-8a4f-4160-9e22-f885e5a7400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4c74c1-0512-4b4c-b132-ab7851723926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af0f08df-f13e-4c5f-b2df-605d3d1bb3a0}" ma:internalName="TaxCatchAll" ma:showField="CatchAllData" ma:web="1b4c74c1-0512-4b4c-b132-ab78517239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5781214-B5AC-4340-A9F5-BFE3D9A8606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583DC27-3F38-4CD6-BFEC-5D756C0F4F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55e921c-938e-4e50-85a3-020a9f358fcc"/>
    <ds:schemaRef ds:uri="1b4c74c1-0512-4b4c-b132-ab78517239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1253</Words>
  <Application>Microsoft Office PowerPoint</Application>
  <PresentationFormat>A4 (210 × 297 mm)</PresentationFormat>
  <Paragraphs>132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2" baseType="lpstr">
      <vt:lpstr>Aharoni</vt:lpstr>
      <vt:lpstr>Arial</vt:lpstr>
      <vt:lpstr>Cal</vt:lpstr>
      <vt:lpstr>Calibri</vt:lpstr>
      <vt:lpstr>Calibri Light</vt:lpstr>
      <vt:lpstr>Verdana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68</cp:revision>
  <cp:lastPrinted>2022-08-09T15:47:07Z</cp:lastPrinted>
  <dcterms:created xsi:type="dcterms:W3CDTF">2021-10-31T06:37:30Z</dcterms:created>
  <dcterms:modified xsi:type="dcterms:W3CDTF">2022-10-07T17:07:32Z</dcterms:modified>
</cp:coreProperties>
</file>