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293" r:id="rId3"/>
    <p:sldId id="267" r:id="rId4"/>
    <p:sldId id="266" r:id="rId5"/>
    <p:sldId id="269" r:id="rId6"/>
    <p:sldId id="271" r:id="rId7"/>
    <p:sldId id="270" r:id="rId8"/>
    <p:sldId id="278" r:id="rId9"/>
    <p:sldId id="273" r:id="rId10"/>
    <p:sldId id="295" r:id="rId11"/>
    <p:sldId id="274" r:id="rId12"/>
    <p:sldId id="283" r:id="rId13"/>
    <p:sldId id="276" r:id="rId14"/>
    <p:sldId id="277" r:id="rId15"/>
    <p:sldId id="265" r:id="rId16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603B8-15C6-418C-A349-9C07DADB7EE0}" v="29" dt="2022-09-06T15:34:31.319"/>
    <p1510:client id="{1781B412-81E2-4E3E-A8DA-D126661FD4DA}" v="32" dt="2022-08-31T11:26:41.724"/>
    <p1510:client id="{2C29C90E-053B-4276-948B-FBB9AC5B45C1}" v="24" dt="2022-09-05T19:42:29.135"/>
    <p1510:client id="{C3F72042-EF86-4E7B-AEC7-08798B2D89ED}" v="3" dt="2022-09-05T14:10:35.872"/>
    <p1510:client id="{F3F9CDD0-BD11-4074-80CA-1E297AA26885}" v="204" dt="2022-09-05T20:13:35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46053" y="4827584"/>
            <a:ext cx="5369356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Anbefalinger </a:t>
            </a:r>
            <a:r>
              <a:rPr lang="en-US" sz="3200" b="1" i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til </a:t>
            </a: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befolkningen</a:t>
            </a:r>
            <a:endParaRPr lang="en-US" sz="3200" b="1">
              <a:solidFill>
                <a:srgbClr val="C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268630-BD56-5974-05BC-65061B25E372}"/>
              </a:ext>
            </a:extLst>
          </p:cNvPr>
          <p:cNvGrpSpPr/>
          <p:nvPr/>
        </p:nvGrpSpPr>
        <p:grpSpPr>
          <a:xfrm>
            <a:off x="431721" y="405661"/>
            <a:ext cx="1792224" cy="1792224"/>
            <a:chOff x="1433852" y="1700836"/>
            <a:chExt cx="2823923" cy="2823924"/>
          </a:xfrm>
        </p:grpSpPr>
        <p:sp>
          <p:nvSpPr>
            <p:cNvPr id="51" name="Ovaal 2">
              <a:extLst>
                <a:ext uri="{FF2B5EF4-FFF2-40B4-BE49-F238E27FC236}">
                  <a16:creationId xmlns:a16="http://schemas.microsoft.com/office/drawing/2014/main" id="{9C93B14D-BD0F-E427-FDB3-4BD3E6FBFB8A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2241EA-A7EE-3E66-FE34-8D64ECFB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6B2D7F9-AB54-3EC4-61B9-8A5F8758E6B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DE0CD3-A3BB-8DFF-2C5A-DD95AE686C04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E65479-496E-66CB-CCD2-FCCE48D28F2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0" y="9109018"/>
              <a:chExt cx="6879926" cy="9068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b-NO" sz="1200" b="1" i="0" dirty="0">
                    <a:solidFill>
                      <a:srgbClr val="C00000"/>
                    </a:solidFill>
                    <a:effectLst/>
                  </a:rPr>
                  <a:t>PrEvCan-kampanjen ble initiert av EONS og gjennomføres i samarbeid </a:t>
                </a:r>
                <a:br>
                  <a:rPr lang="nb-NO" sz="1200" b="1" i="0" dirty="0">
                    <a:solidFill>
                      <a:srgbClr val="C00000"/>
                    </a:solidFill>
                    <a:effectLst/>
                  </a:rPr>
                </a:br>
                <a:r>
                  <a:rPr lang="nb-NO" sz="1200" b="1" i="0" dirty="0">
                    <a:solidFill>
                      <a:srgbClr val="C00000"/>
                    </a:solidFill>
                    <a:effectLst/>
                  </a:rPr>
                  <a:t>med hovedpartner i kampanjen, ESMO. Mer info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A45808D-E689-D2D8-DED4-FE7296865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36621" b="-13923"/>
            <a:stretch/>
          </p:blipFill>
          <p:spPr>
            <a:xfrm>
              <a:off x="6045268" y="9374571"/>
              <a:ext cx="702865" cy="33141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E47A144-180E-5E6A-50D8-F8386037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B73E246-807E-C3C7-084F-47958B2E75B9}"/>
              </a:ext>
            </a:extLst>
          </p:cNvPr>
          <p:cNvGrpSpPr/>
          <p:nvPr/>
        </p:nvGrpSpPr>
        <p:grpSpPr>
          <a:xfrm>
            <a:off x="2390291" y="400970"/>
            <a:ext cx="2066153" cy="1871740"/>
            <a:chOff x="2390291" y="400970"/>
            <a:chExt cx="2066153" cy="1871740"/>
          </a:xfrm>
        </p:grpSpPr>
        <p:sp>
          <p:nvSpPr>
            <p:cNvPr id="21" name="Ovaal 41">
              <a:extLst>
                <a:ext uri="{FF2B5EF4-FFF2-40B4-BE49-F238E27FC236}">
                  <a16:creationId xmlns:a16="http://schemas.microsoft.com/office/drawing/2014/main" id="{12EEE0AF-4CA4-60F9-3A21-A57BC6B51745}"/>
                </a:ext>
              </a:extLst>
            </p:cNvPr>
            <p:cNvSpPr/>
            <p:nvPr/>
          </p:nvSpPr>
          <p:spPr>
            <a:xfrm>
              <a:off x="2513475" y="400970"/>
              <a:ext cx="1831042" cy="1801368"/>
            </a:xfrm>
            <a:prstGeom prst="ellipse">
              <a:avLst/>
            </a:prstGeom>
            <a:solidFill>
              <a:srgbClr val="CB44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n-US" sz="800" b="1" dirty="0">
                  <a:solidFill>
                    <a:srgbClr val="C93C16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SDFGSG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5E3D654-A85E-CE10-7EE1-8AF9A75B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783" y="439732"/>
              <a:ext cx="642425" cy="6400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F17D55-3C3E-0B80-4A36-96DB5C2AB925}"/>
                </a:ext>
              </a:extLst>
            </p:cNvPr>
            <p:cNvSpPr txBox="1"/>
            <p:nvPr/>
          </p:nvSpPr>
          <p:spPr>
            <a:xfrm>
              <a:off x="2390291" y="1072381"/>
              <a:ext cx="206615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IKKE RØYK</a:t>
              </a:r>
              <a:endParaRPr lang="cs-CZ" sz="11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endParaRPr>
            </a:p>
            <a:p>
              <a:pPr algn="ctr"/>
              <a:r>
                <a:rPr lang="en-US" sz="800" b="1" dirty="0">
                  <a:solidFill>
                    <a:srgbClr val="CB441F"/>
                  </a:solidFill>
                  <a:latin typeface="Verdana"/>
                  <a:ea typeface="Verdana"/>
                  <a:cs typeface="Aharoni"/>
                </a:rPr>
                <a:t>c</a:t>
              </a:r>
            </a:p>
            <a:p>
              <a:pPr algn="ctr"/>
              <a:r>
                <a:rPr lang="en-GB" sz="700" b="1" dirty="0" err="1">
                  <a:solidFill>
                    <a:srgbClr val="CB441F"/>
                  </a:solidFill>
                  <a:latin typeface="Verdana"/>
                  <a:ea typeface="Verdana"/>
                  <a:cs typeface="Aharoni"/>
                </a:rPr>
                <a:t>c</a:t>
              </a:r>
              <a:r>
                <a:rPr lang="en-GB" sz="1150" b="1" dirty="0" err="1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IKKE</a:t>
              </a:r>
              <a:r>
                <a:rPr lang="en-GB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 BENYTT </a:t>
              </a:r>
              <a:br>
                <a:rPr lang="en-GB" sz="1150" b="1" dirty="0"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 TOBAKKHOLDIGE</a:t>
              </a:r>
              <a:br>
                <a:rPr lang="en-GB" sz="1150" b="1" dirty="0"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PRODUKTER</a:t>
              </a:r>
              <a:endParaRPr lang="nl-BE" sz="1150" b="1" dirty="0">
                <a:solidFill>
                  <a:schemeClr val="bg1"/>
                </a:solidFill>
                <a:latin typeface="Verdana"/>
                <a:ea typeface="Verdana"/>
                <a:cs typeface="Aharoni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782258" y="4811659"/>
            <a:ext cx="5369356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/>
                <a:cs typeface="Calibri"/>
              </a:rPr>
              <a:t>Anbefaling</a:t>
            </a:r>
            <a:r>
              <a:rPr lang="en-US" sz="3200" b="1" dirty="0">
                <a:solidFill>
                  <a:srgbClr val="C00000"/>
                </a:solidFill>
                <a:latin typeface="Calibri"/>
                <a:cs typeface="Calibri"/>
              </a:rPr>
              <a:t> 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libri"/>
                <a:cs typeface="Calibri"/>
              </a:rPr>
              <a:t>til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libri"/>
                <a:cs typeface="Calibri"/>
              </a:rPr>
              <a:t>helsepersonell</a:t>
            </a:r>
            <a:r>
              <a:rPr lang="en-US" sz="3200" b="1" dirty="0">
                <a:solidFill>
                  <a:srgbClr val="C00000"/>
                </a:solidFill>
                <a:latin typeface="Calibri"/>
                <a:cs typeface="Calibri"/>
              </a:rPr>
              <a:t> 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268630-BD56-5974-05BC-65061B25E372}"/>
              </a:ext>
            </a:extLst>
          </p:cNvPr>
          <p:cNvGrpSpPr/>
          <p:nvPr/>
        </p:nvGrpSpPr>
        <p:grpSpPr>
          <a:xfrm>
            <a:off x="431721" y="415290"/>
            <a:ext cx="1792224" cy="1792224"/>
            <a:chOff x="1433852" y="1700836"/>
            <a:chExt cx="2823923" cy="2823924"/>
          </a:xfrm>
        </p:grpSpPr>
        <p:sp>
          <p:nvSpPr>
            <p:cNvPr id="51" name="Ovaal 2">
              <a:extLst>
                <a:ext uri="{FF2B5EF4-FFF2-40B4-BE49-F238E27FC236}">
                  <a16:creationId xmlns:a16="http://schemas.microsoft.com/office/drawing/2014/main" id="{9C93B14D-BD0F-E427-FDB3-4BD3E6FBFB8A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2241EA-A7EE-3E66-FE34-8D64ECFB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A2ED27-6654-C86D-4362-C224CBAB60A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637A1-F330-1934-74B0-A9D1B66EA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D0F1C2F-D943-B0DD-CC13-67475802BBEB}"/>
              </a:ext>
            </a:extLst>
          </p:cNvPr>
          <p:cNvGrpSpPr/>
          <p:nvPr/>
        </p:nvGrpSpPr>
        <p:grpSpPr>
          <a:xfrm>
            <a:off x="2390291" y="400970"/>
            <a:ext cx="2066153" cy="1878729"/>
            <a:chOff x="2390291" y="400970"/>
            <a:chExt cx="2066153" cy="1878729"/>
          </a:xfrm>
        </p:grpSpPr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16437DA4-9BDE-8B89-403C-4E13A5EBC443}"/>
                </a:ext>
              </a:extLst>
            </p:cNvPr>
            <p:cNvSpPr/>
            <p:nvPr/>
          </p:nvSpPr>
          <p:spPr>
            <a:xfrm>
              <a:off x="2513475" y="400970"/>
              <a:ext cx="1831042" cy="1801368"/>
            </a:xfrm>
            <a:prstGeom prst="ellipse">
              <a:avLst/>
            </a:prstGeom>
            <a:solidFill>
              <a:srgbClr val="CB44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n-US" sz="800" b="1" dirty="0">
                  <a:solidFill>
                    <a:srgbClr val="C93C16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SDFGSG</a:t>
              </a: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07FFFE8F-6014-2ACD-BAA0-843B4425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783" y="439732"/>
              <a:ext cx="642425" cy="64008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1F265F-AF4F-0058-2175-511EA48D7C77}"/>
                </a:ext>
              </a:extLst>
            </p:cNvPr>
            <p:cNvSpPr txBox="1"/>
            <p:nvPr/>
          </p:nvSpPr>
          <p:spPr>
            <a:xfrm>
              <a:off x="2390291" y="1094759"/>
              <a:ext cx="2066153" cy="11849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IKKE RØYK</a:t>
              </a:r>
              <a:endParaRPr lang="cs-CZ" sz="11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700" b="1" dirty="0">
                  <a:solidFill>
                    <a:srgbClr val="CB441F"/>
                  </a:solidFill>
                  <a:latin typeface="Verdana"/>
                  <a:ea typeface="Verdana"/>
                  <a:cs typeface="Aharoni"/>
                </a:rPr>
                <a:t>c</a:t>
              </a:r>
              <a:br>
                <a:rPr lang="en-GB" sz="1400" b="1" dirty="0"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IKKE BENYTT </a:t>
              </a:r>
              <a:br>
                <a:rPr lang="en-GB" sz="1150" b="1" dirty="0"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 TOBAKKHOLDIGE</a:t>
              </a:r>
              <a:br>
                <a:rPr lang="en-GB" sz="1150" b="1" dirty="0"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rPr>
                <a:t>PRODUKTER</a:t>
              </a:r>
              <a:endParaRPr lang="nl-BE" sz="1150" b="1" dirty="0">
                <a:solidFill>
                  <a:schemeClr val="bg1"/>
                </a:solidFill>
                <a:latin typeface="Verdana"/>
                <a:ea typeface="Verdana"/>
                <a:cs typeface="Aharoni"/>
              </a:endParaRPr>
            </a:p>
            <a:p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B240BB-E408-D8B3-0E82-096906C968D9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BFCA22C-9E9B-E2FC-F6A3-FD1C798A0E8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0" y="9109018"/>
              <a:chExt cx="6879926" cy="9068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E364B82-24ED-1ABB-20F8-72B4D2293F88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910902-2A96-464D-87BC-8D8B0B0F04E6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b-NO" sz="1200" b="1" i="0" dirty="0">
                    <a:solidFill>
                      <a:srgbClr val="C00000"/>
                    </a:solidFill>
                    <a:effectLst/>
                  </a:rPr>
                  <a:t>PrEvCan-kampanjen ble initiert av EONS og gjennomføres i samarbeid </a:t>
                </a:r>
                <a:br>
                  <a:rPr lang="nb-NO" sz="1200" b="1" i="0" dirty="0">
                    <a:solidFill>
                      <a:srgbClr val="C00000"/>
                    </a:solidFill>
                    <a:effectLst/>
                  </a:rPr>
                </a:br>
                <a:r>
                  <a:rPr lang="nb-NO" sz="1200" b="1" i="0" dirty="0">
                    <a:solidFill>
                      <a:srgbClr val="C00000"/>
                    </a:solidFill>
                    <a:effectLst/>
                  </a:rPr>
                  <a:t>med hovedpartner i kampanjen, ESMO. Mer info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92EA460-F88A-7B43-414F-2ECD9427670A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4492D298-D760-2FF5-7823-BE6B42F891D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2" name="Picture 3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E0319EC-62B7-2D7F-63CB-37E626B495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ABB8F7B-D52E-B6B0-9DB6-606EE59B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45268" y="9374571"/>
              <a:ext cx="702865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6B8948F-718C-485F-BDFD-A94F99348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458612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917133" y="3794317"/>
            <a:ext cx="5384799" cy="33563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000" b="1" dirty="0">
                <a:solidFill>
                  <a:srgbClr val="CC431F"/>
                </a:solidFill>
                <a:latin typeface="Calibri"/>
                <a:ea typeface="Calibri" panose="020F0502020204030204" pitchFamily="34" charset="0"/>
                <a:cs typeface="Arial"/>
              </a:rPr>
              <a:t>Å motivere til røykeslutt</a:t>
            </a: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 er en viktig del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av primær, sekundær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og tertiell forebygging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av kreft</a:t>
            </a:r>
            <a:endParaRPr lang="en-US" sz="4000" b="1" dirty="0">
              <a:solidFill>
                <a:srgbClr val="CC431F"/>
              </a:solidFill>
              <a:effectLst/>
              <a:latin typeface="Calibri"/>
              <a:ea typeface="Calibri" panose="020F0502020204030204" pitchFamily="34" charset="0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B7F307-DEA1-0E5A-3534-81E443AB2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619A0C-F680-E31F-65C9-F0123CA5D88F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9F02C7-6815-005C-981B-8C8B4E139C36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0D69BAD-6EED-D7B7-789B-EE702F435AF5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025ABAE-196E-CDA7-701C-1E59EE14B5A7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F278D1-E0AD-4A6A-C6EA-52E71C3B617B}"/>
                </a:ext>
              </a:extLst>
            </p:cNvPr>
            <p:cNvGrpSpPr/>
            <p:nvPr/>
          </p:nvGrpSpPr>
          <p:grpSpPr>
            <a:xfrm>
              <a:off x="2397753" y="400970"/>
              <a:ext cx="2066153" cy="1893647"/>
              <a:chOff x="2397753" y="400970"/>
              <a:chExt cx="2066153" cy="1893647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80EAB3F1-EACE-8FA9-55B9-872B3A066C86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EFFBD44D-6947-28D2-7372-0D2E83B15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21C3BC-FF7E-37E5-C436-936381FB1454}"/>
                  </a:ext>
                </a:extLst>
              </p:cNvPr>
              <p:cNvSpPr txBox="1"/>
              <p:nvPr/>
            </p:nvSpPr>
            <p:spPr>
              <a:xfrm>
                <a:off x="2397753" y="1109677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DB4EDA-ECDC-94C7-AA15-928E85F650C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90B720D-F631-42C7-05D9-EE9D4416847B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DA5ED81-E1C3-07E5-6B6F-6231A5858FF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57988EA-CF98-3726-DADE-C3A58DAD600C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F3246D3-4F08-45A0-3C24-1E29AB218FC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08F6FBEB-E02E-D926-F419-BDDA2D8F118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95876FF-5F94-EC71-CA61-85EACA0A6A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1149E26C-27FF-4E84-FDB9-D2CF48C02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tor and a patient&#10;&#10;Description automatically generated with low confidence">
            <a:extLst>
              <a:ext uri="{FF2B5EF4-FFF2-40B4-BE49-F238E27FC236}">
                <a16:creationId xmlns:a16="http://schemas.microsoft.com/office/drawing/2014/main" id="{5C6041F1-512A-40E2-9301-2185411A1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r="16844"/>
          <a:stretch/>
        </p:blipFill>
        <p:spPr>
          <a:xfrm>
            <a:off x="0" y="0"/>
            <a:ext cx="6857999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77690" y="3232802"/>
            <a:ext cx="6091354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388956" y="3296391"/>
            <a:ext cx="6091354" cy="3313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b-NO" sz="4000" b="1" dirty="0">
                <a:solidFill>
                  <a:srgbClr val="CC431F"/>
                </a:solidFill>
                <a:latin typeface="Calibri"/>
                <a:ea typeface="Calibri" panose="020F0502020204030204" pitchFamily="34" charset="0"/>
                <a:cs typeface="Arial"/>
              </a:rPr>
              <a:t>Kartlegg</a:t>
            </a: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 alltid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om pasientene dine røyker.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Gi råd, støtte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og oppfølging!</a:t>
            </a:r>
            <a:endParaRPr lang="en-US" sz="4000" b="1" dirty="0">
              <a:solidFill>
                <a:srgbClr val="CC431F"/>
              </a:solidFill>
              <a:effectLst/>
              <a:latin typeface="Calibri"/>
              <a:ea typeface="Calibri" panose="020F0502020204030204" pitchFamily="34" charset="0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A78153-88F8-EB8E-61E5-D6F9538B3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FB30016-001F-200B-FB9E-6829E738F5D4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5CDB6B-32FE-FAC0-9ED3-2D9FEF139C8B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C0A17EF-7337-265C-C277-DA62E466DE4E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5B47D2-B25B-192B-F6A8-A9D052E45C3F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D5636D-60B8-640C-A9B4-8FEBE8FC5FA2}"/>
                </a:ext>
              </a:extLst>
            </p:cNvPr>
            <p:cNvGrpSpPr/>
            <p:nvPr/>
          </p:nvGrpSpPr>
          <p:grpSpPr>
            <a:xfrm>
              <a:off x="2397753" y="400970"/>
              <a:ext cx="2066153" cy="1863810"/>
              <a:chOff x="2397753" y="400970"/>
              <a:chExt cx="2066153" cy="1863810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F70AE31B-164E-561A-E061-37204C28C25D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F09CC8BC-1D7D-0F4E-7CFE-30012925E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C1CCF1D-AEFA-789B-4167-F009349A70B9}"/>
                  </a:ext>
                </a:extLst>
              </p:cNvPr>
              <p:cNvSpPr txBox="1"/>
              <p:nvPr/>
            </p:nvSpPr>
            <p:spPr>
              <a:xfrm>
                <a:off x="2397753" y="1079840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0D220A6-4412-C64C-45F2-50194617125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05B19EC-D19A-D7B7-8D83-EE090F08CCB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EE49C68-5ECB-1C08-B921-CFA8A72D91B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168EE4F-3391-E42A-E8DF-43C996738BA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0761732-728F-479A-D1F6-08D7C35CEB0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7835CEA6-C7AA-962D-7229-A93AAA5E92E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10EAB8A-5C96-BAA3-1B7B-8A4035FB08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831C127-F534-7230-F5BF-E5DB469945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tor showing a patient something on the paper&#10;&#10;Description automatically generated with medium confidence">
            <a:extLst>
              <a:ext uri="{FF2B5EF4-FFF2-40B4-BE49-F238E27FC236}">
                <a16:creationId xmlns:a16="http://schemas.microsoft.com/office/drawing/2014/main" id="{B44B8427-22ED-4B0F-8C7F-21C00AE2B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0" y="-7088"/>
            <a:ext cx="6858000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76786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76786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86055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5936" y="3537918"/>
            <a:ext cx="5384799" cy="1995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  <a:latin typeface="C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Vis til kunnskapsbaserte tjenester for røykeslutt 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FE643C-6A6B-0F53-22F1-E0CDB846F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89914"/>
            <a:ext cx="1827452" cy="18288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50158A-3C1E-432D-1C0C-41DC42FEA9E2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7F1686-BEED-6BDB-F684-F9DBB32FA255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0099844-252A-8820-38D6-EBA776D6F55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EDD7BDF-D174-E129-FB7C-FDE52FC88969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2C0B157-A54B-F944-EEB5-998195CBFBE0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19054"/>
              <a:chOff x="2390291" y="400970"/>
              <a:chExt cx="2066153" cy="1819054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35605817-0607-50A2-85DC-A1CD4EAF78F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87B95DE0-732B-A0E0-7437-8D3E11CB3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8DDF8BC-2D41-7CA7-4792-1A510FE9CB15}"/>
                  </a:ext>
                </a:extLst>
              </p:cNvPr>
              <p:cNvSpPr txBox="1"/>
              <p:nvPr/>
            </p:nvSpPr>
            <p:spPr>
              <a:xfrm>
                <a:off x="2390291" y="1035084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BBBD7CB-A5E7-85BD-6814-1660A6F00CE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E32E3AD-8719-99C7-77E7-2D1EF8D0C9B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A0A5F20-2CDA-0D5D-9361-13E6B851A94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38C1473-AC0C-11AC-D0CF-B57562D4BD9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5D4D96F-5F97-4ED7-1792-BA7F73A38AB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30B3BEA2-BC5E-FEDA-316D-F1EA77CB3AE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05054FF-6A8C-A61B-1B39-FFDC54CB99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F1D210F4-DFDF-3AA5-947E-03559132BB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6EF37-345B-4575-A815-BF5166808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7080" t="957" r="27235"/>
          <a:stretch/>
        </p:blipFill>
        <p:spPr>
          <a:xfrm>
            <a:off x="0" y="-1"/>
            <a:ext cx="6857998" cy="991195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10578" y="3636462"/>
            <a:ext cx="6537552" cy="3019569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06326" y="3545006"/>
            <a:ext cx="6641804" cy="26545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Vær ekstra oppmerksom </a:t>
            </a:r>
            <a:br>
              <a:rPr lang="nb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latin typeface="Calibri"/>
                <a:ea typeface="Calibri" panose="020F0502020204030204" pitchFamily="34" charset="0"/>
                <a:cs typeface="Arial"/>
              </a:rPr>
              <a:t>overfor pasienter</a:t>
            </a:r>
            <a:r>
              <a:rPr lang="nb-NO" sz="4000" b="1" dirty="0">
                <a:solidFill>
                  <a:srgbClr val="CC431F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 med blandet rusmisbruk</a:t>
            </a:r>
            <a:endParaRPr lang="en-US" sz="4000" b="1" dirty="0">
              <a:solidFill>
                <a:srgbClr val="CC431F"/>
              </a:solidFill>
              <a:effectLst/>
              <a:latin typeface="Calibri"/>
              <a:ea typeface="Calibri" panose="020F0502020204030204" pitchFamily="34" charset="0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7D2DAA-791C-3B45-7993-F1F07838A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A8306EC-46DC-9A26-8FC3-8E78B308CBC4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3040C41-5362-CAD1-EF70-DC3254C406E1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3EBC498-3D86-CF87-7E20-51F9AF0368ED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EDD3BF-BD32-F886-89EC-EF621C319B52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88C1E8-FBA6-434D-CE99-77B48462770F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19054"/>
              <a:chOff x="2390291" y="400970"/>
              <a:chExt cx="2066153" cy="1819054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7D52EB24-D146-2418-742B-1FFB4638B1B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985BE58E-5B80-608F-609F-0F4871EB5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0CA56D-7A0B-B70D-366D-5C9D24D70C34}"/>
                  </a:ext>
                </a:extLst>
              </p:cNvPr>
              <p:cNvSpPr txBox="1"/>
              <p:nvPr/>
            </p:nvSpPr>
            <p:spPr>
              <a:xfrm>
                <a:off x="2390291" y="1035084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56D8E3F-B89D-9D52-97C8-0E7205E0754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9254837-AB6F-9C59-A5FF-2F5A4CFE2C4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FD172E-2701-1723-5ED2-9FD276285BE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674918D-3AB6-4930-EA5A-38916EED483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B91A4F6-4C6F-A514-DFE3-2B3264D06DD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65C36233-537B-7AF3-A6D7-4133AFF5585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62B4F8C-416E-929D-9FB3-CD33ABCE42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54B37E88-9819-E48C-43D0-749DB2F68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EFD3AD-41DC-4565-8067-2BCEA9CC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08" r="13777" b="30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513475" y="2806843"/>
            <a:ext cx="4184428" cy="4597391"/>
          </a:xfrm>
          <a:prstGeom prst="roundRect">
            <a:avLst>
              <a:gd name="adj" fmla="val 8829"/>
            </a:avLst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852200" y="3743833"/>
            <a:ext cx="53847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GB" sz="48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Tilpasset</a:t>
            </a:r>
            <a:r>
              <a:rPr lang="en-GB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en-GB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n-GB" sz="48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tekst</a:t>
            </a:r>
            <a:r>
              <a:rPr lang="en-GB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 </a:t>
            </a:r>
            <a:endParaRPr lang="en-GB" sz="72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6201D3-4401-4063-BB89-564FCDEAE93D}"/>
              </a:ext>
            </a:extLst>
          </p:cNvPr>
          <p:cNvSpPr/>
          <p:nvPr/>
        </p:nvSpPr>
        <p:spPr>
          <a:xfrm>
            <a:off x="231045" y="5638552"/>
            <a:ext cx="2881794" cy="2793534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AA753F54-9215-46A8-820F-375E0B75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61" y="5939855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CC431F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CC431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b-NO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Sett inn ditt bilde her</a:t>
            </a:r>
            <a:endParaRPr lang="en-GB" sz="3400" b="1" dirty="0">
              <a:solidFill>
                <a:srgbClr val="CC431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548400-28D4-9BFD-53B0-0D622771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BA5FAC-5664-20F2-66E6-D940A2EE3A30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F4D6CD-E39A-0796-998D-BC52D598B18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E34580-6928-A0A7-F461-0B0BFF2924A1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3D2B9CF-BCFF-AD6C-8E8C-822142C2B5DA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E62B282-8E2F-1A83-31FF-832578CB5002}"/>
                </a:ext>
              </a:extLst>
            </p:cNvPr>
            <p:cNvGrpSpPr/>
            <p:nvPr/>
          </p:nvGrpSpPr>
          <p:grpSpPr>
            <a:xfrm>
              <a:off x="2397753" y="400970"/>
              <a:ext cx="2066153" cy="1863810"/>
              <a:chOff x="2397753" y="400970"/>
              <a:chExt cx="2066153" cy="1863810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D6253969-9CCC-8DC6-D705-5C73435C661B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36E77D37-DCCA-6F77-CF2D-52A53044E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C9760B-0597-5787-33A1-27999E3AABF1}"/>
                  </a:ext>
                </a:extLst>
              </p:cNvPr>
              <p:cNvSpPr txBox="1"/>
              <p:nvPr/>
            </p:nvSpPr>
            <p:spPr>
              <a:xfrm>
                <a:off x="2397753" y="1079840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E66E4B-AC2B-A094-8F86-E2126160DA9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A2EEEF2-DA02-8F08-73A1-CB6A54E560D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32E44E-8FE3-54BE-014D-BFB3DC558C0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A4C89D8-67BC-05BF-760D-68BAE873991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C462DF5F-199A-B9D3-6C50-E6B1D1A4ABB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59B26E49-B7E4-1EDE-F47F-E33B9C666D2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3" name="Picture 32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5E241DC-501E-386B-87DF-021ECF20B5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E2E98F2-E1F6-E3E4-58CA-2E92900368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EFD3AD-41DC-4565-8067-2BCEA9CC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08" r="13777" b="30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93143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5936" y="3477769"/>
            <a:ext cx="53847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nb-NO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Røyking er fortsatt den viktigste risikofaktoren </a:t>
            </a:r>
            <a:br>
              <a:rPr lang="nb-NO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kreft</a:t>
            </a:r>
            <a:endParaRPr lang="en-GB" sz="72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ESMO">
            <a:extLst>
              <a:ext uri="{FF2B5EF4-FFF2-40B4-BE49-F238E27FC236}">
                <a16:creationId xmlns:a16="http://schemas.microsoft.com/office/drawing/2014/main" id="{0FA88B47-E417-42DF-9954-02FCED7A53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EF6221-3A17-E0FB-2506-AFF5FDD70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091E83A-F201-8E95-4EBD-CAD789045D6B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8DCB9D-BE34-6723-92F9-B3C69281F5D1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78729"/>
              <a:chOff x="2390291" y="400970"/>
              <a:chExt cx="2066153" cy="1878729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8411C6A7-96D6-E7E6-7D59-F625C779C333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4077BCE3-A86C-7A62-4DA1-40EF72517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C473A6-9072-D3DC-4D00-5C3C47B8F259}"/>
                  </a:ext>
                </a:extLst>
              </p:cNvPr>
              <p:cNvSpPr txBox="1"/>
              <p:nvPr/>
            </p:nvSpPr>
            <p:spPr>
              <a:xfrm>
                <a:off x="2390291" y="1094759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429C0C-D79A-B022-4CD1-2040D4F20AC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6D6CD3A-B5FF-441F-9AD0-A14F5B4CE67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655AB28-68B7-CF30-D32D-470A698B68C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3CD39CA-B1E9-DB01-BAD6-3C38CEA49F4C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17412999-ED1A-38D4-8411-D57BDAD450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802C4A5A-A225-C64C-A202-1A40841BBA8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3" name="Picture 32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3E52DC7-315D-4637-AE57-7C12CDEF2E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FC4EB5B-3923-41FC-F771-3B0958BB9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CCAE1-C916-419F-AF51-DC448E63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 b="13864"/>
          <a:stretch/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591033" y="3160766"/>
            <a:ext cx="5664667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591032" y="3512629"/>
            <a:ext cx="56646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800" b="1" i="0" dirty="0">
                <a:solidFill>
                  <a:srgbClr val="CC431F"/>
                </a:solidFill>
                <a:effectLst/>
              </a:rPr>
              <a:t>De 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fleste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 e-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sigaretter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inneholder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nikotin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, 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og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 er 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derfor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CC431F"/>
                </a:solidFill>
                <a:effectLst/>
              </a:rPr>
              <a:t>vanedannende</a:t>
            </a:r>
            <a:r>
              <a:rPr lang="en-US" sz="4800" b="1" i="0" dirty="0">
                <a:solidFill>
                  <a:srgbClr val="CC431F"/>
                </a:solidFill>
                <a:effectLst/>
              </a:rPr>
              <a:t> </a:t>
            </a:r>
            <a:endParaRPr lang="en-GB" sz="7200" b="1" dirty="0">
              <a:solidFill>
                <a:srgbClr val="CC431F"/>
              </a:solidFill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2374E-5B0B-412B-7CFE-87E46C93A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DCDA8CC-1D0E-DA84-3E60-5B491B8C835A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3FEDED4-BBAA-67E9-1CB5-988669FA52C8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231DC78-1C4F-C0A2-A4F9-EDD2F6079DA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4DC565-7176-2ECB-6567-9165D5F4FAE1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9FFC07-1E83-CC2F-17AA-B4333FCCFEE5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67604"/>
              <a:chOff x="2390291" y="400970"/>
              <a:chExt cx="2066153" cy="1867604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D3F278DB-2E8F-C08E-5AED-3A107EB13DA6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ACEAD316-ED97-0D0C-7AD2-ABA12C60C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8171659-084A-4788-28B7-1F1D1E30E183}"/>
                  </a:ext>
                </a:extLst>
              </p:cNvPr>
              <p:cNvSpPr txBox="1"/>
              <p:nvPr/>
            </p:nvSpPr>
            <p:spPr>
              <a:xfrm>
                <a:off x="2390291" y="1083634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81D7A9-FACB-9AAC-DACE-F3ED75F56A7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5850D5-EFA3-330D-0C74-CE59F3B859D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BE32D97-F093-A724-D452-040AE8C82E1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BFC4F01-ECB5-D05C-03A9-81AF4047080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A127570-2987-ECA3-824F-E501DB0F825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E739EE6E-F94A-BA86-FEB9-2961D69D0CE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1" name="Picture 3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8F6251F-0815-36C3-D0FD-CC6630B02A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AA7E639B-4DD5-D205-D18F-9876B23EF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en&#10;&#10;Description automatically generated with medium confidence">
            <a:extLst>
              <a:ext uri="{FF2B5EF4-FFF2-40B4-BE49-F238E27FC236}">
                <a16:creationId xmlns:a16="http://schemas.microsoft.com/office/drawing/2014/main" id="{F7A6BE77-10AE-4F12-B6E1-97F49800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1" b="14758"/>
          <a:stretch/>
        </p:blipFill>
        <p:spPr>
          <a:xfrm rot="16200000">
            <a:off x="-1531043" y="1516957"/>
            <a:ext cx="9920088" cy="6858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39" y="3613087"/>
            <a:ext cx="5547191" cy="3278541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5934" y="4010944"/>
            <a:ext cx="5384799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GB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Bruk </a:t>
            </a:r>
            <a:r>
              <a:rPr lang="en-GB" sz="4000" b="1" i="0" err="1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av</a:t>
            </a:r>
            <a:r>
              <a:rPr lang="en-GB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 e-</a:t>
            </a:r>
            <a:r>
              <a:rPr lang="en-GB" sz="4000" b="1" i="0" err="1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sigaretter</a:t>
            </a:r>
            <a:r>
              <a:rPr lang="en-GB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br>
              <a:rPr lang="en-GB" sz="4000" b="1" i="0" dirty="0">
                <a:effectLst/>
                <a:latin typeface="Calibri" panose="020F0502020204030204" pitchFamily="34" charset="0"/>
              </a:rPr>
            </a:br>
            <a:r>
              <a:rPr lang="en-GB" sz="4000" b="1">
                <a:solidFill>
                  <a:srgbClr val="CC431F"/>
                </a:solidFill>
                <a:latin typeface="Calibri"/>
                <a:ea typeface="Calibri"/>
                <a:cs typeface="Calibri"/>
              </a:rPr>
              <a:t>frarådes</a:t>
            </a:r>
            <a:r>
              <a:rPr lang="en-GB" sz="4000" b="1" i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 for barn, </a:t>
            </a:r>
            <a:r>
              <a:rPr lang="en-GB" sz="4000" b="1" i="0" err="1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ungdom</a:t>
            </a:r>
            <a:r>
              <a:rPr lang="en-GB" sz="4000" b="1" i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4000" b="1" i="0" err="1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og</a:t>
            </a:r>
            <a:r>
              <a:rPr lang="en-GB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4000" b="1" i="0" err="1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unge</a:t>
            </a:r>
            <a:r>
              <a:rPr lang="en-GB" sz="4000" b="1" i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4000" b="1" i="0" err="1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voksne</a:t>
            </a:r>
            <a:endParaRPr lang="en-GB" sz="16600" b="1">
              <a:solidFill>
                <a:srgbClr val="CC431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47E6CD-4CB9-2867-3D91-51A889733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EC9AE3-429C-29AD-8E07-BDC75692BAA0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14300A-1AD8-483D-514D-7429E4304AE3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26CB289-B062-D496-CB34-51DA62F6089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CFFEDE8-0348-F753-1F29-CEE08534D9BB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5E0148-27F0-FFC9-BCFB-BF1F2F8987A7}"/>
                </a:ext>
              </a:extLst>
            </p:cNvPr>
            <p:cNvGrpSpPr/>
            <p:nvPr/>
          </p:nvGrpSpPr>
          <p:grpSpPr>
            <a:xfrm>
              <a:off x="2397753" y="400970"/>
              <a:ext cx="2066153" cy="1863810"/>
              <a:chOff x="2397753" y="400970"/>
              <a:chExt cx="2066153" cy="1863810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EC62E8BF-922C-E823-CFA0-DD0DFF7EF0D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6B0D2FBB-1542-7BE8-FDDD-F6A61A1D9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C59FF26-860C-5E0C-D4B8-C8055F9D8CAC}"/>
                  </a:ext>
                </a:extLst>
              </p:cNvPr>
              <p:cNvSpPr txBox="1"/>
              <p:nvPr/>
            </p:nvSpPr>
            <p:spPr>
              <a:xfrm>
                <a:off x="2397753" y="1079840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1A1A0F2-4377-AE8D-A093-2774C483E44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E60DCE5-4A34-EC63-00DC-1E4A7138E96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D12558F-DA94-2B59-7DB5-65F6F2C249D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68DF505-570C-6BA3-31C8-E3EF019B4EF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D1E56D88-8259-BD0B-47B9-C4FC5663C5F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2C00F11A-8E0A-991F-7DF6-B3FAE070FBF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1" name="Picture 3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CEC456E-AEF0-93A9-EC77-48A3D9105C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3FAB9F58-E72F-F56E-0E3F-D992848DE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mmock on a table&#10;&#10;Description automatically generated with low confidence">
            <a:extLst>
              <a:ext uri="{FF2B5EF4-FFF2-40B4-BE49-F238E27FC236}">
                <a16:creationId xmlns:a16="http://schemas.microsoft.com/office/drawing/2014/main" id="{00ADE502-A7E5-4044-9652-70EC43A39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7" r="39168" b="25425"/>
          <a:stretch/>
        </p:blipFill>
        <p:spPr>
          <a:xfrm>
            <a:off x="0" y="0"/>
            <a:ext cx="6856234" cy="9906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680756" y="3477769"/>
            <a:ext cx="5733033" cy="4245428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54872" y="4015433"/>
            <a:ext cx="5384799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4000" b="1" i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Bruk av vannpipe </a:t>
            </a:r>
            <a:br>
              <a:rPr lang="nb-NO" sz="4000" b="1" i="0" dirty="0">
                <a:effectLst/>
                <a:latin typeface="Calibri" panose="020F0502020204030204" pitchFamily="34" charset="0"/>
              </a:rPr>
            </a:br>
            <a:r>
              <a:rPr lang="nb-NO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er assosiert </a:t>
            </a:r>
            <a:br>
              <a:rPr lang="nb-NO" sz="4000" b="1" i="0" dirty="0">
                <a:effectLst/>
                <a:latin typeface="Calibri" panose="020F0502020204030204" pitchFamily="34" charset="0"/>
              </a:rPr>
            </a:br>
            <a:r>
              <a:rPr lang="nb-NO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med lungekreft </a:t>
            </a:r>
            <a:br>
              <a:rPr lang="nb-NO" sz="4000" b="1" i="0" dirty="0">
                <a:effectLst/>
                <a:latin typeface="Calibri" panose="020F0502020204030204" pitchFamily="34" charset="0"/>
              </a:rPr>
            </a:br>
            <a:r>
              <a:rPr lang="nb-NO" sz="4000" b="1" i="0" dirty="0">
                <a:solidFill>
                  <a:srgbClr val="CC431F"/>
                </a:solidFill>
                <a:effectLst/>
                <a:latin typeface="Calibri"/>
                <a:ea typeface="Calibri"/>
                <a:cs typeface="Calibri"/>
              </a:rPr>
              <a:t>og andre luftveissykdommer</a:t>
            </a:r>
            <a:endParaRPr lang="en-GB" sz="7200" b="1" dirty="0">
              <a:solidFill>
                <a:srgbClr val="CC431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4E8CD7-C525-0DDD-9448-C56226711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5D6C23-E20E-5B7D-3FD0-276F47D27A22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B72D97-3BFE-45B7-2AA2-B55BE63C3997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647AC0C-3B65-4F76-BC19-0A2AF97B0B8F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683E520-5D24-CAB9-8EB4-B2B02ABA13F7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922188-F597-909E-7DCE-E33F67C97AF0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63810"/>
              <a:chOff x="2390291" y="400970"/>
              <a:chExt cx="2066153" cy="1863810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3A824752-78C9-80C1-1591-C0C365B37742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AB44F0F5-E5FE-4BDC-6B4B-9E7E4BD59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35E3CEF-F819-35BF-1E1F-AE4308635293}"/>
                  </a:ext>
                </a:extLst>
              </p:cNvPr>
              <p:cNvSpPr txBox="1"/>
              <p:nvPr/>
            </p:nvSpPr>
            <p:spPr>
              <a:xfrm>
                <a:off x="2390291" y="1079840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EB2C13-54B2-97AC-5E67-D7E6CC82A7F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2DA3F4C-2EF1-AF27-2E14-F033B69CB7D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4D56596-9547-EB75-3A00-5F73CF97893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BE29072-B3F7-6025-0BA9-A7839B163D4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D4FDD30-1C59-62F3-146B-78895A063BB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DCD53F60-79F9-8019-B57C-55262B7994F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1" name="Picture 3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3237979-713E-3B76-8F05-258996DBEC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ED45BE69-62F3-CC88-774D-75A228C87E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454CD98-83D9-A35A-7E28-58EF6172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4" r="27107" b="553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F5E6180-FC01-54B1-70E5-69581327E81E}"/>
              </a:ext>
            </a:extLst>
          </p:cNvPr>
          <p:cNvGrpSpPr/>
          <p:nvPr/>
        </p:nvGrpSpPr>
        <p:grpSpPr>
          <a:xfrm>
            <a:off x="676143" y="3248895"/>
            <a:ext cx="5547191" cy="4782842"/>
            <a:chOff x="720971" y="3654201"/>
            <a:chExt cx="5547191" cy="44647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20971" y="4091217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92254" y="3654201"/>
              <a:ext cx="5384799" cy="43225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4000" dirty="0"/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/>
                </a:rPr>
                <a:t>Unngå</a:t>
              </a:r>
              <a:r>
                <a:rPr lang="nb-NO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/>
                </a:rPr>
                <a:t> å </a:t>
              </a:r>
              <a:br>
                <a:rPr lang="nb-NO" sz="4000" b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/>
                </a:rPr>
                <a:t>bruke produkter </a:t>
              </a:r>
              <a:br>
                <a:rPr lang="nb-NO" sz="4000" b="1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/>
                </a:rPr>
                <a:t>som inneholder </a:t>
              </a:r>
              <a:r>
                <a:rPr lang="nb-NO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/>
                </a:rPr>
                <a:t>tobakk</a:t>
              </a: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/>
                </a:rPr>
                <a:t>, </a:t>
              </a:r>
              <a:r>
                <a:rPr lang="nb-NO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/>
                </a:rPr>
                <a:t>da</a:t>
              </a: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/>
                </a:rPr>
                <a:t> </a:t>
              </a:r>
              <a:r>
                <a:rPr lang="nb-NO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/>
                </a:rPr>
                <a:t>tar du vare på </a:t>
              </a: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/>
                </a:rPr>
                <a:t>deg selv og menneskene rundt deg</a:t>
              </a:r>
              <a:r>
                <a:rPr lang="nb-NO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/>
                </a:rPr>
                <a:t> </a:t>
              </a:r>
              <a:endPara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endParaRPr>
            </a:p>
          </p:txBody>
        </p:sp>
      </p:grpSp>
      <p:sp>
        <p:nvSpPr>
          <p:cNvPr id="25" name="Freeform 72">
            <a:extLst>
              <a:ext uri="{FF2B5EF4-FFF2-40B4-BE49-F238E27FC236}">
                <a16:creationId xmlns:a16="http://schemas.microsoft.com/office/drawing/2014/main" id="{019EFB8D-F906-B52E-BCD1-36F549D3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26" name="Freeform 74">
            <a:extLst>
              <a:ext uri="{FF2B5EF4-FFF2-40B4-BE49-F238E27FC236}">
                <a16:creationId xmlns:a16="http://schemas.microsoft.com/office/drawing/2014/main" id="{B59DE19C-DBA8-C5E7-D136-75DC9F38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724C6B5-C23A-F0A1-D727-333143CAC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7E6C1C-79F3-44F3-6346-F9B6E0DE7FF4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15062B-D678-2F4A-1A6E-B24EBF15809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4F7FA4D-A092-D090-8E85-CA0CD82024E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0900F8-E8A3-293D-A70B-2241CA72FEB2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4A6510-FCB0-2058-9865-BBE62A1FD28E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78729"/>
              <a:chOff x="2390291" y="400970"/>
              <a:chExt cx="2066153" cy="1878729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2F81FC2B-1089-0651-2204-AA8D57EAB626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9514DE2E-CC79-6179-2EF3-7344F2D98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A36866-1391-E843-177B-8BFF479EEB88}"/>
                  </a:ext>
                </a:extLst>
              </p:cNvPr>
              <p:cNvSpPr txBox="1"/>
              <p:nvPr/>
            </p:nvSpPr>
            <p:spPr>
              <a:xfrm>
                <a:off x="2390291" y="1094759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08B098-2FE5-82E5-166F-787A713E8C3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6AF32DD-E15C-79A4-C26C-EC8B8F59713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7C012A3-D2C6-1A96-774E-80DEBB769A5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D321636-BF32-9B51-D815-E1904FB1C268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CD61932-1580-7DC5-D9AD-3B17AD17931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1" name="Ovaal 2">
                    <a:extLst>
                      <a:ext uri="{FF2B5EF4-FFF2-40B4-BE49-F238E27FC236}">
                        <a16:creationId xmlns:a16="http://schemas.microsoft.com/office/drawing/2014/main" id="{9D5EBC04-691C-1F9B-7BFC-2D671500DC9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2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A8C42CF-8ADB-7CDD-1898-A3AAE0AD8C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C84A8CD-358F-0D9B-F4BA-501715E970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21C060-1F11-4BE7-980E-10DEC1CE4AFB}"/>
              </a:ext>
            </a:extLst>
          </p:cNvPr>
          <p:cNvSpPr/>
          <p:nvPr/>
        </p:nvSpPr>
        <p:spPr>
          <a:xfrm>
            <a:off x="0" y="0"/>
            <a:ext cx="6856234" cy="9905999"/>
          </a:xfrm>
          <a:prstGeom prst="rect">
            <a:avLst/>
          </a:prstGeom>
          <a:solidFill>
            <a:srgbClr val="31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D3B98-395C-49D6-93CE-17E2CBE7C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r="14371" b="2384"/>
          <a:stretch/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139290" y="4359150"/>
            <a:ext cx="3508131" cy="3494567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2196523" y="4531303"/>
            <a:ext cx="5384799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Det er aldri 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for sent 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å slutte 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og røyke</a:t>
            </a:r>
            <a:endParaRPr lang="en-GB" sz="4000" b="1" dirty="0">
              <a:solidFill>
                <a:srgbClr val="CC431F"/>
              </a:solidFill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BFF6E7-C7F6-43BA-2D38-B39D5423F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516C9A9-9A49-58EB-21EA-FDEEB214201F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BD23B7-C934-8DCC-576E-D9CAFDDEB7D2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50BE386-BD4D-C942-7236-08D9C8B2516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DF3287A-FDC2-9FC2-B886-36623D1C723B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0EF8EA0-8863-BE30-11CA-126549896D88}"/>
                </a:ext>
              </a:extLst>
            </p:cNvPr>
            <p:cNvGrpSpPr/>
            <p:nvPr/>
          </p:nvGrpSpPr>
          <p:grpSpPr>
            <a:xfrm>
              <a:off x="2397753" y="400970"/>
              <a:ext cx="2066153" cy="1908566"/>
              <a:chOff x="2397753" y="400970"/>
              <a:chExt cx="2066153" cy="1908566"/>
            </a:xfrm>
          </p:grpSpPr>
          <p:sp>
            <p:nvSpPr>
              <p:cNvPr id="36" name="Ovaal 41">
                <a:extLst>
                  <a:ext uri="{FF2B5EF4-FFF2-40B4-BE49-F238E27FC236}">
                    <a16:creationId xmlns:a16="http://schemas.microsoft.com/office/drawing/2014/main" id="{5B2404F4-E39B-C11B-5294-2E68CC9E6A0C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ED503BD3-FD59-0B98-03C6-E5AFC385C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1A5F15-1839-5D47-FF70-7489BD260C60}"/>
                  </a:ext>
                </a:extLst>
              </p:cNvPr>
              <p:cNvSpPr txBox="1"/>
              <p:nvPr/>
            </p:nvSpPr>
            <p:spPr>
              <a:xfrm>
                <a:off x="2397753" y="1124596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634FB93-ACF4-019A-032E-D4349C09713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2878FA6-97F6-E469-628F-36CA399354B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62F4790-109F-9245-662D-0E135419BFE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D58099E-309D-84CA-8A38-0D70A550E85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ED05AF3-080D-BFCB-3A40-FFDC0FCC0CE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E41D3E52-94A3-2A0D-6909-554A934FA6E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5" name="Picture 34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2674129-A7E9-7396-1E27-33EB459649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AF1AB4FB-7B42-88FD-7D35-6BF6430A7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plant, cactus&#10;&#10;Description automatically generated">
            <a:extLst>
              <a:ext uri="{FF2B5EF4-FFF2-40B4-BE49-F238E27FC236}">
                <a16:creationId xmlns:a16="http://schemas.microsoft.com/office/drawing/2014/main" id="{E368B386-A511-45F3-A4D2-832F8262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10726" b="16857"/>
          <a:stretch/>
        </p:blipFill>
        <p:spPr>
          <a:xfrm>
            <a:off x="0" y="0"/>
            <a:ext cx="6856234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1707765" y="3198993"/>
            <a:ext cx="4939656" cy="4761249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473201" y="3248896"/>
            <a:ext cx="5384799" cy="39718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Ved å slutte 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og røyke</a:t>
            </a: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 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vil du </a:t>
            </a: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ta</a:t>
            </a: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 </a:t>
            </a: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vare på  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egen og din families helse</a:t>
            </a:r>
            <a:endParaRPr lang="en-US" sz="4000" b="1" dirty="0">
              <a:solidFill>
                <a:srgbClr val="CC431F"/>
              </a:solidFill>
              <a:effectLst/>
              <a:ea typeface="Calibri" panose="020F0502020204030204" pitchFamily="34" charset="0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226F9A-0899-EDC4-4120-B03D961B6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50B3F3-A0E3-5F61-66CA-41DFE01240FA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453A4A4-3E72-0ED9-B6EB-7D8A773AA15D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5229897-9D00-6DEF-6B11-D9E448E02E9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8120F17-8B4C-0EAB-F77B-F5DDCD2D9A3F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CA91982-499C-AB22-F8F1-AA8D5EC33E91}"/>
                </a:ext>
              </a:extLst>
            </p:cNvPr>
            <p:cNvGrpSpPr/>
            <p:nvPr/>
          </p:nvGrpSpPr>
          <p:grpSpPr>
            <a:xfrm>
              <a:off x="2397753" y="400970"/>
              <a:ext cx="2066153" cy="1878729"/>
              <a:chOff x="2397753" y="400970"/>
              <a:chExt cx="2066153" cy="1878729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01591D1B-FAE1-308C-6AE6-C2D06E3034BA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4A3CB0C-F844-ABF9-2643-646AA9C8F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C11561-43BF-EDC4-657D-0578E01C7920}"/>
                  </a:ext>
                </a:extLst>
              </p:cNvPr>
              <p:cNvSpPr txBox="1"/>
              <p:nvPr/>
            </p:nvSpPr>
            <p:spPr>
              <a:xfrm>
                <a:off x="2397753" y="1094759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DBD2105-876A-FBD9-DF09-3AE6FDAFBB4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B6F9618-22C9-B9A6-634E-6C174ED07B3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C9E7E1E-B11C-637F-EDCA-1CDA5BE0958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CB9F189-A6CC-06EE-EC58-04F9899F5070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EBCF14A8-B2B2-5F2E-FE5D-63FE74586B1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9235F8E1-E72A-C126-2B72-7C23F373D88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656075C-9387-E212-B12D-E948653993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26CA750A-D26A-408C-CB8B-11D4DF4305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sitting on a couch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14553C6D-DF25-4F98-95C5-CBE8E3229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"/>
          <a:stretch/>
        </p:blipFill>
        <p:spPr>
          <a:xfrm>
            <a:off x="0" y="0"/>
            <a:ext cx="6856234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438977" y="4329723"/>
            <a:ext cx="6125945" cy="2907323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519136" y="4133341"/>
            <a:ext cx="5808461" cy="26545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Be </a:t>
            </a: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fastlegen </a:t>
            </a:r>
            <a:br>
              <a:rPr lang="nb-NO" sz="4000" b="1" dirty="0">
                <a:ea typeface="Calibri" panose="020F0502020204030204" pitchFamily="34" charset="0"/>
                <a:cs typeface="Arial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eller annet helsepersonell </a:t>
            </a:r>
            <a:br>
              <a:rPr lang="nb-NO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/>
              </a:rPr>
              <a:t>om støtte</a:t>
            </a:r>
            <a:r>
              <a:rPr lang="nb-NO" sz="4000" b="1" dirty="0">
                <a:solidFill>
                  <a:srgbClr val="CC431F"/>
                </a:solidFill>
                <a:ea typeface="Calibri" panose="020F0502020204030204" pitchFamily="34" charset="0"/>
                <a:cs typeface="Arial"/>
              </a:rPr>
              <a:t> og råd</a:t>
            </a:r>
            <a:endParaRPr lang="en-US" sz="4000" b="1" dirty="0">
              <a:solidFill>
                <a:srgbClr val="CC431F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FD7C47-3D7B-DACE-9D4E-6CB2216DE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49A979-F632-5222-6EB6-F362817E2A13}"/>
              </a:ext>
            </a:extLst>
          </p:cNvPr>
          <p:cNvGrpSpPr/>
          <p:nvPr/>
        </p:nvGrpSpPr>
        <p:grpSpPr>
          <a:xfrm>
            <a:off x="-10968" y="400970"/>
            <a:ext cx="6868968" cy="9619591"/>
            <a:chOff x="-10968" y="400970"/>
            <a:chExt cx="6868968" cy="96195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3B47129-81E5-CC64-6C68-30DC18496C96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4413A63-C0F4-B7D3-441D-A4AB93463FE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D6C50CF-B3B7-6F55-A765-39F9A629693D}"/>
                  </a:ext>
                </a:extLst>
              </p:cNvPr>
              <p:cNvSpPr/>
              <p:nvPr/>
            </p:nvSpPr>
            <p:spPr>
              <a:xfrm>
                <a:off x="495917" y="884802"/>
                <a:ext cx="1660524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Sett inn organisasjonens logo her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838BD3-D6CF-53EA-22A4-A0DCFD29D552}"/>
                </a:ext>
              </a:extLst>
            </p:cNvPr>
            <p:cNvGrpSpPr/>
            <p:nvPr/>
          </p:nvGrpSpPr>
          <p:grpSpPr>
            <a:xfrm>
              <a:off x="2390291" y="400970"/>
              <a:ext cx="2066153" cy="1863810"/>
              <a:chOff x="2390291" y="400970"/>
              <a:chExt cx="2066153" cy="1863810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CC485C75-7B3E-BD15-2A6B-CC1F1580F8A2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68A7E915-DFAE-657D-545A-132BEBA56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BC5B0E-CCCD-B9A0-34E2-BDD0C8AA60F0}"/>
                  </a:ext>
                </a:extLst>
              </p:cNvPr>
              <p:cNvSpPr txBox="1"/>
              <p:nvPr/>
            </p:nvSpPr>
            <p:spPr>
              <a:xfrm>
                <a:off x="2390291" y="1079840"/>
                <a:ext cx="2066153" cy="11849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IKKE RØYK</a:t>
                </a:r>
                <a:endParaRPr lang="cs-CZ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/>
                    <a:ea typeface="Verdana"/>
                    <a:cs typeface="Aharoni"/>
                  </a:rPr>
                  <a:t>c</a:t>
                </a:r>
                <a:br>
                  <a:rPr lang="en-GB" sz="140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IKKE BENYTT 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 TOBAKKHOLDIGE</a:t>
                </a:r>
                <a:br>
                  <a:rPr lang="en-GB" sz="1150" b="1" dirty="0"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 dirty="0">
                    <a:solidFill>
                      <a:schemeClr val="bg1"/>
                    </a:solidFill>
                    <a:latin typeface="Verdana"/>
                    <a:ea typeface="Verdana"/>
                    <a:cs typeface="Aharoni"/>
                  </a:rPr>
                  <a:t>PRODUKTER</a:t>
                </a:r>
                <a:endParaRPr lang="nl-BE" sz="1150" b="1" dirty="0">
                  <a:solidFill>
                    <a:schemeClr val="bg1"/>
                  </a:solidFill>
                  <a:latin typeface="Verdana"/>
                  <a:ea typeface="Verdana"/>
                  <a:cs typeface="Aharoni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1F0E708-C2BF-9C1C-02A0-D18B7AD7357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97CF70D-C9FF-A60D-EB62-C7A8F29850A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5331745-4FC1-370B-53A2-A76B0CDA2FE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14758AE-56EE-3E0E-C473-F8E111889E7C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PrEvCan-kampanjen ble initiert av EONS og gjennomføres i samarbeid </a:t>
                  </a:r>
                  <a:b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</a:br>
                  <a:r>
                    <a:rPr lang="nb-NO" sz="1200" b="1" i="0" dirty="0">
                      <a:solidFill>
                        <a:srgbClr val="C00000"/>
                      </a:solidFill>
                      <a:effectLst/>
                    </a:rPr>
                    <a:t>med hovedpartner i kampanjen, ESMO. Mer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3579FA5-0080-9CBE-6752-C9720E15855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85F336A4-6890-A1D5-0D11-4AEAA41061B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4CAF528-5912-C5C9-D086-28271EB1AC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2119BDBC-07AA-C57E-DFE1-08FB2D5DE8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767616-DCB1-4D77-A389-2A1650FD8879}"/>
</file>

<file path=customXml/itemProps2.xml><?xml version="1.0" encoding="utf-8"?>
<ds:datastoreItem xmlns:ds="http://schemas.openxmlformats.org/officeDocument/2006/customXml" ds:itemID="{87665442-8140-4976-9F2F-68E55353ACD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930</Words>
  <Application>Microsoft Office PowerPoint</Application>
  <PresentationFormat>A4 (210 × 297 mm)</PresentationFormat>
  <Paragraphs>133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89</cp:revision>
  <cp:lastPrinted>2022-08-09T15:47:07Z</cp:lastPrinted>
  <dcterms:created xsi:type="dcterms:W3CDTF">2021-10-31T06:37:30Z</dcterms:created>
  <dcterms:modified xsi:type="dcterms:W3CDTF">2022-09-06T15:34:32Z</dcterms:modified>
</cp:coreProperties>
</file>