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sldIdLst>
    <p:sldId id="258" r:id="rId5"/>
    <p:sldId id="261" r:id="rId6"/>
    <p:sldId id="264" r:id="rId7"/>
    <p:sldId id="262" r:id="rId8"/>
    <p:sldId id="263" r:id="rId9"/>
    <p:sldId id="274" r:id="rId10"/>
    <p:sldId id="278" r:id="rId11"/>
    <p:sldId id="277" r:id="rId12"/>
    <p:sldId id="276" r:id="rId13"/>
    <p:sldId id="275" r:id="rId14"/>
    <p:sldId id="271" r:id="rId15"/>
    <p:sldId id="280" r:id="rId16"/>
    <p:sldId id="281" r:id="rId17"/>
    <p:sldId id="282" r:id="rId18"/>
    <p:sldId id="270" r:id="rId19"/>
    <p:sldId id="273" r:id="rId20"/>
    <p:sldId id="283" r:id="rId21"/>
    <p:sldId id="285" r:id="rId22"/>
    <p:sldId id="284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7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ign1" id="{AE766ABA-0B9A-4535-9374-7FDD52D740E7}">
          <p14:sldIdLst>
            <p14:sldId id="258"/>
            <p14:sldId id="261"/>
            <p14:sldId id="264"/>
            <p14:sldId id="262"/>
            <p14:sldId id="263"/>
            <p14:sldId id="274"/>
            <p14:sldId id="278"/>
            <p14:sldId id="277"/>
            <p14:sldId id="276"/>
            <p14:sldId id="275"/>
            <p14:sldId id="271"/>
            <p14:sldId id="280"/>
            <p14:sldId id="281"/>
            <p14:sldId id="282"/>
            <p14:sldId id="270"/>
          </p14:sldIdLst>
        </p14:section>
        <p14:section name="Design2" id="{F2D177C5-9CBF-4C21-B07D-8FE658239D3F}">
          <p14:sldIdLst>
            <p14:sldId id="273"/>
            <p14:sldId id="283"/>
            <p14:sldId id="285"/>
            <p14:sldId id="284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Varntoumian" initials="EV" lastIdx="1" clrIdx="0">
    <p:extLst>
      <p:ext uri="{19B8F6BF-5375-455C-9EA6-DF929625EA0E}">
        <p15:presenceInfo xmlns:p15="http://schemas.microsoft.com/office/powerpoint/2012/main" userId="Eleonora Varntoumian" providerId="None"/>
      </p:ext>
    </p:extLst>
  </p:cmAuthor>
  <p:cmAuthor id="2" name="Lena Sharp" initials="LS" lastIdx="5" clrIdx="1">
    <p:extLst>
      <p:ext uri="{19B8F6BF-5375-455C-9EA6-DF929625EA0E}">
        <p15:presenceInfo xmlns:p15="http://schemas.microsoft.com/office/powerpoint/2012/main" userId="S::lena.sharp@sll.se::f7dcb75a-93f4-4a4e-abf9-7ddf5e4f30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1F"/>
    <a:srgbClr val="C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5D5BD-F1C9-4EC2-9726-64B3872BDCE7}" v="30" dt="2021-04-14T09:35:2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17" autoAdjust="0"/>
  </p:normalViewPr>
  <p:slideViewPr>
    <p:cSldViewPr snapToGrid="0">
      <p:cViewPr varScale="1">
        <p:scale>
          <a:sx n="74" d="100"/>
          <a:sy n="74" d="100"/>
        </p:scale>
        <p:origin x="7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8866-4674-4F4C-AC66-CB3B454D194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20DD-C1C6-46EC-8FC4-AE5C38EC2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0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2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0739-7CA1-4A94-A598-C76CB5FC434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90" y="2695011"/>
            <a:ext cx="11405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Cancer nurses have a key role in raising awareness </a:t>
            </a:r>
            <a:endParaRPr lang="ang-Latn-001" sz="3600" b="1" dirty="0">
              <a:solidFill>
                <a:srgbClr val="E11F1F"/>
              </a:solidFill>
            </a:endParaRPr>
          </a:p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of the most effective ways to prevent cancer</a:t>
            </a:r>
            <a:r>
              <a:rPr lang="ang-Latn-001" sz="3600" b="1" dirty="0">
                <a:solidFill>
                  <a:srgbClr val="E11F1F"/>
                </a:solidFill>
              </a:rPr>
              <a:t>.</a:t>
            </a:r>
          </a:p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Cancer risk reduction can prevent </a:t>
            </a:r>
            <a:endParaRPr lang="ang-Latn-001" sz="3600" b="1" dirty="0">
              <a:solidFill>
                <a:srgbClr val="E11F1F"/>
              </a:solidFill>
            </a:endParaRPr>
          </a:p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around 40% of all cancers in Europe</a:t>
            </a:r>
            <a:r>
              <a:rPr lang="ang-Latn-001" sz="3600" b="1" dirty="0">
                <a:solidFill>
                  <a:srgbClr val="E11F1F"/>
                </a:solidFill>
              </a:rPr>
              <a:t>!</a:t>
            </a:r>
            <a:endParaRPr lang="en-GB" sz="3600" b="1" dirty="0">
              <a:solidFill>
                <a:srgbClr val="E11F1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D013E999-6D45-4651-8513-5AE3D491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Cancer nurses already lead the drive for vaccination </a:t>
            </a:r>
            <a:endParaRPr lang="ang-Latn-001" sz="3200" b="1" dirty="0">
              <a:solidFill>
                <a:srgbClr val="E11F1F"/>
              </a:solidFill>
            </a:endParaRPr>
          </a:p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H</a:t>
            </a:r>
            <a:r>
              <a:rPr lang="ang-Latn-001" sz="3200" b="1" dirty="0">
                <a:solidFill>
                  <a:srgbClr val="E11F1F"/>
                </a:solidFill>
              </a:rPr>
              <a:t>elping to </a:t>
            </a:r>
            <a:r>
              <a:rPr lang="en-US" sz="3200" b="1" dirty="0">
                <a:solidFill>
                  <a:srgbClr val="E11F1F"/>
                </a:solidFill>
              </a:rPr>
              <a:t>stop infections that cause some cancers – </a:t>
            </a:r>
            <a:endParaRPr lang="ang-Latn-001" sz="32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3200" b="1" dirty="0">
                <a:solidFill>
                  <a:srgbClr val="E11F1F"/>
                </a:solidFill>
              </a:rPr>
              <a:t>A</a:t>
            </a:r>
            <a:r>
              <a:rPr lang="en-US" sz="3200" b="1" dirty="0">
                <a:solidFill>
                  <a:srgbClr val="E11F1F"/>
                </a:solidFill>
              </a:rPr>
              <a:t>re you involved in raising awareness of vaccination programmes?</a:t>
            </a:r>
            <a:endParaRPr lang="en-GB" sz="32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4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120073" y="2781229"/>
            <a:ext cx="11951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Each year tobacco use causes around </a:t>
            </a:r>
            <a:r>
              <a:rPr lang="ang-Latn-001" sz="3200" b="1" dirty="0">
                <a:solidFill>
                  <a:srgbClr val="E11F1F"/>
                </a:solidFill>
              </a:rPr>
              <a:t>8</a:t>
            </a:r>
            <a:r>
              <a:rPr lang="en-US" sz="3200" b="1" dirty="0">
                <a:solidFill>
                  <a:srgbClr val="E11F1F"/>
                </a:solidFill>
              </a:rPr>
              <a:t> million deaths worldwide – </a:t>
            </a:r>
            <a:endParaRPr lang="ang-Latn-001" sz="32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3200" b="1" dirty="0">
                <a:solidFill>
                  <a:srgbClr val="E11F1F"/>
                </a:solidFill>
              </a:rPr>
              <a:t>A</a:t>
            </a:r>
            <a:r>
              <a:rPr lang="en-US" sz="3200" b="1" dirty="0">
                <a:solidFill>
                  <a:srgbClr val="E11F1F"/>
                </a:solidFill>
              </a:rPr>
              <a:t> tobacco-free Europe will avoid </a:t>
            </a:r>
            <a:r>
              <a:rPr lang="ang-Latn-001" sz="3200" b="1" dirty="0">
                <a:solidFill>
                  <a:srgbClr val="E11F1F"/>
                </a:solidFill>
              </a:rPr>
              <a:t>9 out of every 10 </a:t>
            </a:r>
            <a:r>
              <a:rPr lang="en-US" sz="3200" b="1" dirty="0">
                <a:solidFill>
                  <a:srgbClr val="E11F1F"/>
                </a:solidFill>
              </a:rPr>
              <a:t>cases of lung cancer. Cancer nurses are leaders in smoking</a:t>
            </a:r>
            <a:r>
              <a:rPr lang="ang-Latn-001" sz="3200" b="1" dirty="0">
                <a:solidFill>
                  <a:srgbClr val="E11F1F"/>
                </a:solidFill>
              </a:rPr>
              <a:t> cessation</a:t>
            </a:r>
            <a:r>
              <a:rPr lang="en-US" sz="3200" b="1" dirty="0">
                <a:solidFill>
                  <a:srgbClr val="E11F1F"/>
                </a:solidFill>
              </a:rPr>
              <a:t>.</a:t>
            </a:r>
            <a:endParaRPr lang="en-GB" sz="32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6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2759978"/>
            <a:ext cx="1140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Cancer nurses support people to reduce their cancer risk </a:t>
            </a:r>
            <a:endParaRPr lang="ang-Latn-001" sz="3200" b="1" dirty="0">
              <a:solidFill>
                <a:srgbClr val="E11F1F"/>
              </a:solidFill>
            </a:endParaRPr>
          </a:p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by empowering them to adopt a healthy diet </a:t>
            </a:r>
            <a:endParaRPr lang="ang-Latn-001" sz="3200" b="1" dirty="0">
              <a:solidFill>
                <a:srgbClr val="E11F1F"/>
              </a:solidFill>
            </a:endParaRPr>
          </a:p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and increase their physical activity.</a:t>
            </a:r>
            <a:endParaRPr lang="en-GB" sz="32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0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2759978"/>
            <a:ext cx="1140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The European Code </a:t>
            </a:r>
            <a:r>
              <a:rPr lang="ang-Latn-001" sz="3200" b="1" dirty="0">
                <a:solidFill>
                  <a:srgbClr val="E11F1F"/>
                </a:solidFill>
              </a:rPr>
              <a:t>A</a:t>
            </a:r>
            <a:r>
              <a:rPr lang="en-US" sz="3200" b="1" dirty="0">
                <a:solidFill>
                  <a:srgbClr val="E11F1F"/>
                </a:solidFill>
              </a:rPr>
              <a:t>gainst Cancer is an important tool for cancer nurses to increase health literacy and help prevent cancer among all communities, including vulnerable minority groups.</a:t>
            </a:r>
            <a:endParaRPr lang="en-GB" sz="32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4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90" y="3027450"/>
            <a:ext cx="11405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The best protection is prevention and early detection. Nurses have the knowledge, motivation and will</a:t>
            </a:r>
            <a:r>
              <a:rPr lang="ang-Latn-001" sz="3200" b="1" dirty="0">
                <a:solidFill>
                  <a:srgbClr val="FF0000"/>
                </a:solidFill>
              </a:rPr>
              <a:t> raise awareness</a:t>
            </a:r>
            <a:r>
              <a:rPr lang="sv-SE" sz="3200" b="1" dirty="0">
                <a:solidFill>
                  <a:srgbClr val="FF0000"/>
                </a:solidFill>
              </a:rPr>
              <a:t>!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57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3251331"/>
            <a:ext cx="114054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800" b="1" dirty="0">
                <a:solidFill>
                  <a:srgbClr val="E11F1F"/>
                </a:solidFill>
              </a:rPr>
              <a:t>(Insert your slogan here)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47C2F8-0F0D-46AF-BBDA-EB53E7B84029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86542571-B121-43A1-94F9-F2A7BA178C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C3A2E7-4790-41F2-93E4-93A895136E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75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have a key role in raising awareness </a:t>
            </a: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of the most effective ways to prevent cancer.</a:t>
            </a: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risk reduction can prevent </a:t>
            </a: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around 40% of all cancers in Europe!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45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093656" y="2196347"/>
            <a:ext cx="79377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support the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European Code Against</a:t>
            </a:r>
            <a:r>
              <a:rPr lang="ang-Latn-001" sz="2800" b="1" dirty="0">
                <a:solidFill>
                  <a:srgbClr val="E11F1F"/>
                </a:solidFill>
              </a:rPr>
              <a:t> </a:t>
            </a:r>
            <a:r>
              <a:rPr lang="en-US" sz="2800" b="1" dirty="0">
                <a:solidFill>
                  <a:srgbClr val="E11F1F"/>
                </a:solidFill>
              </a:rPr>
              <a:t>Cancer.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Did you know it includes 12 ways to reduce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the risks?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25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nurse-led advice and support are key </a:t>
            </a:r>
          </a:p>
          <a:p>
            <a:pPr lvl="0" algn="ctr"/>
            <a:r>
              <a:rPr lang="ang-Latn-001" sz="2800" b="1" dirty="0">
                <a:solidFill>
                  <a:srgbClr val="E11F1F"/>
                </a:solidFill>
              </a:rPr>
              <a:t>in</a:t>
            </a:r>
            <a:r>
              <a:rPr lang="en-US" sz="2800" b="1" dirty="0">
                <a:solidFill>
                  <a:srgbClr val="E11F1F"/>
                </a:solidFill>
              </a:rPr>
              <a:t> preventing secondary cancer.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2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Health promotion is at the heart of cancer nursing practice – give advice and support to empower people affected by cancer throughout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the cancer care continuum</a:t>
            </a:r>
            <a:r>
              <a:rPr lang="ang-Latn-001" sz="2800" b="1" dirty="0">
                <a:solidFill>
                  <a:srgbClr val="E11F1F"/>
                </a:solidFill>
              </a:rPr>
              <a:t>.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3251331"/>
            <a:ext cx="11405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Cancer nurses support </a:t>
            </a:r>
            <a:r>
              <a:rPr lang="ang-Latn-001" sz="3600" b="1" dirty="0">
                <a:solidFill>
                  <a:srgbClr val="E11F1F"/>
                </a:solidFill>
              </a:rPr>
              <a:t>t</a:t>
            </a:r>
            <a:r>
              <a:rPr lang="en-US" sz="3600" b="1" dirty="0">
                <a:solidFill>
                  <a:srgbClr val="E11F1F"/>
                </a:solidFill>
              </a:rPr>
              <a:t>he European Code Against Cancer</a:t>
            </a:r>
            <a:r>
              <a:rPr lang="ang-Latn-001" sz="3600" b="1" dirty="0">
                <a:solidFill>
                  <a:srgbClr val="E11F1F"/>
                </a:solidFill>
              </a:rPr>
              <a:t>. </a:t>
            </a:r>
            <a:r>
              <a:rPr lang="en-US" sz="3600" b="1" dirty="0">
                <a:solidFill>
                  <a:srgbClr val="E11F1F"/>
                </a:solidFill>
              </a:rPr>
              <a:t>Did you know it includes 12 ways to reduce the risks?</a:t>
            </a:r>
            <a:endParaRPr lang="en-GB" sz="36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6F35A9-D255-46D4-AF2D-C2F3A70AD4E2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69B53B87-B325-4425-A247-BEC14B53F2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28BB8EA-75A5-4918-8418-21B23E6E52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38547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1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have expertise in the prevention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of cancer – use your skills to increase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health literacy </a:t>
            </a:r>
            <a:r>
              <a:rPr lang="ang-Latn-001" sz="2800" b="1" dirty="0">
                <a:solidFill>
                  <a:srgbClr val="E11F1F"/>
                </a:solidFill>
              </a:rPr>
              <a:t>in</a:t>
            </a:r>
            <a:r>
              <a:rPr lang="en-US" sz="2800" b="1" dirty="0">
                <a:solidFill>
                  <a:srgbClr val="E11F1F"/>
                </a:solidFill>
              </a:rPr>
              <a:t> primary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and secondary prevention</a:t>
            </a:r>
            <a:r>
              <a:rPr lang="ang-Latn-001" sz="2800" b="1" dirty="0">
                <a:solidFill>
                  <a:srgbClr val="E11F1F"/>
                </a:solidFill>
              </a:rPr>
              <a:t>.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84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can support people of all ages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to stay healthy and access screening programmes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to improve early diagnosis</a:t>
            </a:r>
            <a:r>
              <a:rPr lang="ang-Latn-001" sz="2800" b="1" dirty="0">
                <a:solidFill>
                  <a:srgbClr val="E11F1F"/>
                </a:solidFill>
              </a:rPr>
              <a:t>.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29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Sustainable cancer prevention requires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a change of attitude in society –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as the largest group in the cancer care community,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can drive this change</a:t>
            </a:r>
            <a:r>
              <a:rPr lang="ang-Latn-001" sz="2800" b="1" dirty="0">
                <a:solidFill>
                  <a:srgbClr val="E11F1F"/>
                </a:solidFill>
              </a:rPr>
              <a:t>.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21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Nurses are experts in health promotion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and the largest, most trusted group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of health care professions. 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are ready to support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Europe’s Beating Cancer Plan!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58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E11F1F"/>
                </a:solidFill>
              </a:rPr>
              <a:t>Cancer nurses are leaders in promoting </a:t>
            </a:r>
            <a:r>
              <a:rPr lang="ang-Latn-001" sz="2400" b="1" dirty="0">
                <a:solidFill>
                  <a:srgbClr val="E11F1F"/>
                </a:solidFill>
              </a:rPr>
              <a:t>t</a:t>
            </a:r>
            <a:r>
              <a:rPr lang="en-US" sz="2400" b="1" dirty="0">
                <a:solidFill>
                  <a:srgbClr val="E11F1F"/>
                </a:solidFill>
              </a:rPr>
              <a:t>he </a:t>
            </a:r>
            <a:endParaRPr lang="ang-Latn-001" sz="2400" b="1" dirty="0">
              <a:solidFill>
                <a:srgbClr val="E11F1F"/>
              </a:solidFill>
            </a:endParaRPr>
          </a:p>
          <a:p>
            <a:pPr lvl="0" algn="ctr"/>
            <a:r>
              <a:rPr lang="en-US" sz="2400" b="1" dirty="0">
                <a:solidFill>
                  <a:srgbClr val="E11F1F"/>
                </a:solidFill>
              </a:rPr>
              <a:t>European Code Against Cancer and have the knowledge </a:t>
            </a:r>
            <a:endParaRPr lang="ang-Latn-001" sz="2400" b="1" dirty="0">
              <a:solidFill>
                <a:srgbClr val="E11F1F"/>
              </a:solidFill>
            </a:endParaRPr>
          </a:p>
          <a:p>
            <a:pPr lvl="0" algn="ctr"/>
            <a:r>
              <a:rPr lang="en-US" sz="2400" b="1" dirty="0">
                <a:solidFill>
                  <a:srgbClr val="E11F1F"/>
                </a:solidFill>
              </a:rPr>
              <a:t>to influence health policies and legislation to promote cancer-free societies –  </a:t>
            </a:r>
            <a:endParaRPr lang="ang-Latn-001" sz="2400" b="1" dirty="0">
              <a:solidFill>
                <a:srgbClr val="E11F1F"/>
              </a:solidFill>
            </a:endParaRPr>
          </a:p>
          <a:p>
            <a:pPr lvl="0" algn="ctr"/>
            <a:r>
              <a:rPr lang="en-US" sz="2400" b="1" dirty="0">
                <a:solidFill>
                  <a:srgbClr val="E11F1F"/>
                </a:solidFill>
              </a:rPr>
              <a:t>the Europe’s Beating Cancer Plan should embrace the expertise of the cancer nursing community.</a:t>
            </a:r>
            <a:endParaRPr lang="en-GB" sz="24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7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83568" y="2279474"/>
            <a:ext cx="82757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700" b="1" dirty="0">
                <a:solidFill>
                  <a:srgbClr val="E11F1F"/>
                </a:solidFill>
              </a:rPr>
              <a:t>Cancer nurses already lead the drive for</a:t>
            </a:r>
            <a:r>
              <a:rPr lang="ang-Latn-001" sz="2700" b="1" dirty="0">
                <a:solidFill>
                  <a:srgbClr val="E11F1F"/>
                </a:solidFill>
              </a:rPr>
              <a:t> </a:t>
            </a:r>
            <a:r>
              <a:rPr lang="en-US" sz="2700" b="1" dirty="0">
                <a:solidFill>
                  <a:srgbClr val="E11F1F"/>
                </a:solidFill>
              </a:rPr>
              <a:t>vaccination </a:t>
            </a:r>
            <a:endParaRPr lang="ang-Latn-001" sz="27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2700" b="1" dirty="0">
                <a:solidFill>
                  <a:srgbClr val="E11F1F"/>
                </a:solidFill>
              </a:rPr>
              <a:t>helping to </a:t>
            </a:r>
            <a:r>
              <a:rPr lang="en-US" sz="2700" b="1" dirty="0">
                <a:solidFill>
                  <a:srgbClr val="E11F1F"/>
                </a:solidFill>
              </a:rPr>
              <a:t>stop infections that cause some cancers – </a:t>
            </a:r>
            <a:endParaRPr lang="ang-Latn-001" sz="27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2700" b="1" dirty="0">
                <a:solidFill>
                  <a:srgbClr val="E11F1F"/>
                </a:solidFill>
              </a:rPr>
              <a:t>A</a:t>
            </a:r>
            <a:r>
              <a:rPr lang="en-US" sz="2700" b="1" dirty="0">
                <a:solidFill>
                  <a:srgbClr val="E11F1F"/>
                </a:solidFill>
              </a:rPr>
              <a:t>re you involved in raising awareness </a:t>
            </a:r>
            <a:endParaRPr lang="ang-Latn-001" sz="2700" b="1" dirty="0">
              <a:solidFill>
                <a:srgbClr val="E11F1F"/>
              </a:solidFill>
            </a:endParaRPr>
          </a:p>
          <a:p>
            <a:pPr lvl="0" algn="ctr"/>
            <a:r>
              <a:rPr lang="en-US" sz="2700" b="1" dirty="0">
                <a:solidFill>
                  <a:srgbClr val="E11F1F"/>
                </a:solidFill>
              </a:rPr>
              <a:t>of vaccination programmes?</a:t>
            </a:r>
            <a:endParaRPr lang="en-GB" sz="27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29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600" b="1" dirty="0">
                <a:solidFill>
                  <a:srgbClr val="E11F1F"/>
                </a:solidFill>
              </a:rPr>
              <a:t>Each year tobacco use causes around 8 million deaths worldwide – a tobacco-free Europe will avoid </a:t>
            </a:r>
            <a:endParaRPr lang="ang-Latn-001" sz="26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2600" b="1" dirty="0">
                <a:solidFill>
                  <a:srgbClr val="E11F1F"/>
                </a:solidFill>
              </a:rPr>
              <a:t>9</a:t>
            </a:r>
            <a:r>
              <a:rPr lang="en-US" sz="2600" b="1" dirty="0">
                <a:solidFill>
                  <a:srgbClr val="E11F1F"/>
                </a:solidFill>
              </a:rPr>
              <a:t> out every </a:t>
            </a:r>
            <a:r>
              <a:rPr lang="ang-Latn-001" sz="2600" b="1" dirty="0">
                <a:solidFill>
                  <a:srgbClr val="E11F1F"/>
                </a:solidFill>
              </a:rPr>
              <a:t>10</a:t>
            </a:r>
            <a:r>
              <a:rPr lang="en-US" sz="2600" b="1" dirty="0">
                <a:solidFill>
                  <a:srgbClr val="E11F1F"/>
                </a:solidFill>
              </a:rPr>
              <a:t> cases of lung cancer. </a:t>
            </a:r>
            <a:endParaRPr lang="ang-Latn-001" sz="2600" b="1" dirty="0">
              <a:solidFill>
                <a:srgbClr val="E11F1F"/>
              </a:solidFill>
            </a:endParaRPr>
          </a:p>
          <a:p>
            <a:pPr lvl="0" algn="ctr"/>
            <a:r>
              <a:rPr lang="en-US" sz="2600" b="1" dirty="0">
                <a:solidFill>
                  <a:srgbClr val="E11F1F"/>
                </a:solidFill>
              </a:rPr>
              <a:t>Cancer nurses are leaders in </a:t>
            </a:r>
            <a:r>
              <a:rPr lang="ang-Latn-001" sz="2600" b="1" dirty="0">
                <a:solidFill>
                  <a:srgbClr val="E11F1F"/>
                </a:solidFill>
              </a:rPr>
              <a:t>smoking cessation</a:t>
            </a:r>
            <a:r>
              <a:rPr lang="en-US" sz="2600" b="1" dirty="0">
                <a:solidFill>
                  <a:srgbClr val="E11F1F"/>
                </a:solidFill>
              </a:rPr>
              <a:t>.</a:t>
            </a:r>
            <a:endParaRPr lang="en-GB" sz="26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09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Cancer nurses support people to reduce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their cancer risk by empowering them to adopt </a:t>
            </a:r>
            <a:endParaRPr lang="ang-Latn-001" sz="2800" b="1" dirty="0">
              <a:solidFill>
                <a:srgbClr val="E11F1F"/>
              </a:solidFill>
            </a:endParaRPr>
          </a:p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a healthy diet and increase their physical activity.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90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109932"/>
            <a:ext cx="7745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The European Code </a:t>
            </a:r>
            <a:r>
              <a:rPr lang="ang-Latn-001" sz="2800" b="1" dirty="0">
                <a:solidFill>
                  <a:srgbClr val="E11F1F"/>
                </a:solidFill>
              </a:rPr>
              <a:t>A</a:t>
            </a:r>
            <a:r>
              <a:rPr lang="en-US" sz="2800" b="1" dirty="0">
                <a:solidFill>
                  <a:srgbClr val="E11F1F"/>
                </a:solidFill>
              </a:rPr>
              <a:t>gainst Cancer is an important tool for cancer nurses to increase health literacy and help prevent cancer among all communities, including vulnerable minority groups.</a:t>
            </a:r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99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942608" y="2109919"/>
            <a:ext cx="8157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E11F1F"/>
                </a:solidFill>
              </a:rPr>
              <a:t>The best protection is prevention and early</a:t>
            </a:r>
            <a:r>
              <a:rPr lang="ang-Latn-001" sz="2800" b="1" dirty="0">
                <a:solidFill>
                  <a:srgbClr val="E11F1F"/>
                </a:solidFill>
              </a:rPr>
              <a:t> </a:t>
            </a:r>
            <a:r>
              <a:rPr lang="en-US" sz="2800" b="1" dirty="0">
                <a:solidFill>
                  <a:srgbClr val="E11F1F"/>
                </a:solidFill>
              </a:rPr>
              <a:t>detection</a:t>
            </a:r>
            <a:r>
              <a:rPr lang="ang-Latn-001" sz="2800" b="1" dirty="0">
                <a:solidFill>
                  <a:srgbClr val="E11F1F"/>
                </a:solidFill>
              </a:rPr>
              <a:t>.</a:t>
            </a:r>
          </a:p>
          <a:p>
            <a:pPr lvl="0" algn="ctr"/>
            <a:r>
              <a:rPr lang="en-US" sz="2800" b="1" dirty="0">
                <a:solidFill>
                  <a:srgbClr val="FF0000"/>
                </a:solidFill>
              </a:rPr>
              <a:t>Nurses have the knowledge, motivation </a:t>
            </a:r>
            <a:endParaRPr lang="ang-Latn-001" sz="2800" b="1" dirty="0">
              <a:solidFill>
                <a:srgbClr val="FF0000"/>
              </a:solidFill>
            </a:endParaRPr>
          </a:p>
          <a:p>
            <a:pPr lvl="0" algn="ctr"/>
            <a:r>
              <a:rPr lang="en-US" sz="2800" b="1" dirty="0">
                <a:solidFill>
                  <a:srgbClr val="FF0000"/>
                </a:solidFill>
              </a:rPr>
              <a:t>and will</a:t>
            </a:r>
            <a:r>
              <a:rPr lang="ang-Latn-001" sz="2800" b="1" dirty="0">
                <a:solidFill>
                  <a:srgbClr val="FF0000"/>
                </a:solidFill>
              </a:rPr>
              <a:t> raise awareness</a:t>
            </a:r>
            <a:r>
              <a:rPr lang="sv-SE" sz="2800" b="1" dirty="0">
                <a:solidFill>
                  <a:srgbClr val="FF0000"/>
                </a:solidFill>
              </a:rPr>
              <a:t>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2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3251331"/>
            <a:ext cx="114054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800" b="1" dirty="0">
                <a:solidFill>
                  <a:srgbClr val="E11F1F"/>
                </a:solidFill>
              </a:rPr>
              <a:t>Cancer nurse-led advice and support are key </a:t>
            </a:r>
            <a:endParaRPr lang="ang-Latn-001" sz="38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3800" b="1" dirty="0">
                <a:solidFill>
                  <a:srgbClr val="E11F1F"/>
                </a:solidFill>
              </a:rPr>
              <a:t>in</a:t>
            </a:r>
            <a:r>
              <a:rPr lang="en-US" sz="3800" b="1" dirty="0">
                <a:solidFill>
                  <a:srgbClr val="E11F1F"/>
                </a:solidFill>
              </a:rPr>
              <a:t> preventing secondary cancer</a:t>
            </a:r>
            <a:r>
              <a:rPr lang="ang-Latn-001" sz="3800" b="1" dirty="0">
                <a:solidFill>
                  <a:srgbClr val="E11F1F"/>
                </a:solidFill>
              </a:rPr>
              <a:t>.</a:t>
            </a:r>
            <a:endParaRPr lang="en-GB" sz="38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718602-6E1C-463B-8CC6-A4D286EBAAE1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95DAB23B-D339-48D6-971A-3CC7C076FA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13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1B1B046E-CAD8-4C1E-A50D-C2E3D7C244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4" y="137350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169383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4A5D90-5959-4014-9262-154B14DED46D}"/>
              </a:ext>
            </a:extLst>
          </p:cNvPr>
          <p:cNvSpPr txBox="1"/>
          <p:nvPr/>
        </p:nvSpPr>
        <p:spPr>
          <a:xfrm>
            <a:off x="5034194" y="2351419"/>
            <a:ext cx="5810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solidFill>
                  <a:srgbClr val="E11F1F"/>
                </a:solidFill>
              </a:rPr>
              <a:t>(Insert your slogan here)</a:t>
            </a: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D695152-2E12-44AD-B07B-E6BD36CA4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676" y="317454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6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459285" y="2951470"/>
            <a:ext cx="11405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Health promotion is at the heart of cancer nursing practice – </a:t>
            </a:r>
            <a:r>
              <a:rPr lang="ang-Latn-001" sz="3600" b="1" dirty="0">
                <a:solidFill>
                  <a:srgbClr val="E11F1F"/>
                </a:solidFill>
              </a:rPr>
              <a:t>g</a:t>
            </a:r>
            <a:r>
              <a:rPr lang="en-US" sz="3600" b="1" dirty="0">
                <a:solidFill>
                  <a:srgbClr val="E11F1F"/>
                </a:solidFill>
              </a:rPr>
              <a:t>ive advice and support to empower people affected </a:t>
            </a:r>
            <a:endParaRPr lang="ang-Latn-001" sz="3600" b="1" dirty="0">
              <a:solidFill>
                <a:srgbClr val="E11F1F"/>
              </a:solidFill>
            </a:endParaRPr>
          </a:p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by cancer throughout the cancer care continuum</a:t>
            </a:r>
            <a:r>
              <a:rPr lang="ang-Latn-001" sz="3600" b="1" dirty="0">
                <a:solidFill>
                  <a:srgbClr val="E11F1F"/>
                </a:solidFill>
              </a:rPr>
              <a:t>.</a:t>
            </a:r>
            <a:endParaRPr lang="en-GB" sz="36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5C7431-5750-4A8B-B55A-001BF59030C0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3220DF99-3298-4AF7-A783-4978CA5CD4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6E72-6549-4C29-B971-9D847129F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Cancer nurses have expertise in the prevention of cancer </a:t>
            </a:r>
            <a:endParaRPr lang="ang-Latn-001" sz="3600" b="1" dirty="0">
              <a:solidFill>
                <a:srgbClr val="E11F1F"/>
              </a:solidFill>
            </a:endParaRPr>
          </a:p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– use your skills to increase health literacy </a:t>
            </a:r>
            <a:endParaRPr lang="ang-Latn-001" sz="36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3600" b="1" dirty="0">
                <a:solidFill>
                  <a:srgbClr val="E11F1F"/>
                </a:solidFill>
              </a:rPr>
              <a:t>in</a:t>
            </a:r>
            <a:r>
              <a:rPr lang="en-US" sz="3600" b="1" dirty="0">
                <a:solidFill>
                  <a:srgbClr val="E11F1F"/>
                </a:solidFill>
              </a:rPr>
              <a:t> primary and secondary prevention</a:t>
            </a:r>
            <a:r>
              <a:rPr lang="ang-Latn-001" sz="3600" b="1" dirty="0">
                <a:solidFill>
                  <a:srgbClr val="E11F1F"/>
                </a:solidFill>
              </a:rPr>
              <a:t>.</a:t>
            </a:r>
            <a:endParaRPr lang="en-GB" sz="36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Cancer nurses can support people of all ages to stay healthy and access screening programmes to improve </a:t>
            </a:r>
            <a:endParaRPr lang="ang-Latn-001" sz="3600" b="1" dirty="0">
              <a:solidFill>
                <a:srgbClr val="E11F1F"/>
              </a:solidFill>
            </a:endParaRPr>
          </a:p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early diagnosis</a:t>
            </a:r>
            <a:r>
              <a:rPr lang="ang-Latn-001" sz="3600" b="1" dirty="0">
                <a:solidFill>
                  <a:srgbClr val="E11F1F"/>
                </a:solidFill>
              </a:rPr>
              <a:t>.</a:t>
            </a:r>
            <a:endParaRPr lang="en-GB" sz="36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4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100" b="1" dirty="0">
                <a:solidFill>
                  <a:srgbClr val="E11F1F"/>
                </a:solidFill>
              </a:rPr>
              <a:t>Sustainable cancer prevention requires a change of attitude in society </a:t>
            </a:r>
            <a:endParaRPr lang="ang-Latn-001" sz="3100" b="1" dirty="0">
              <a:solidFill>
                <a:srgbClr val="E11F1F"/>
              </a:solidFill>
            </a:endParaRPr>
          </a:p>
          <a:p>
            <a:pPr lvl="0" algn="ctr"/>
            <a:r>
              <a:rPr lang="en-US" sz="3100" b="1" dirty="0">
                <a:solidFill>
                  <a:srgbClr val="E11F1F"/>
                </a:solidFill>
              </a:rPr>
              <a:t>– as the largest group in the cancer care community, </a:t>
            </a:r>
            <a:endParaRPr lang="ang-Latn-001" sz="3100" b="1" dirty="0">
              <a:solidFill>
                <a:srgbClr val="E11F1F"/>
              </a:solidFill>
            </a:endParaRPr>
          </a:p>
          <a:p>
            <a:pPr lvl="0" algn="ctr"/>
            <a:r>
              <a:rPr lang="en-US" sz="3100" b="1" dirty="0">
                <a:solidFill>
                  <a:srgbClr val="E11F1F"/>
                </a:solidFill>
              </a:rPr>
              <a:t>cancer nurses can drive this change</a:t>
            </a:r>
            <a:r>
              <a:rPr lang="ang-Latn-001" sz="3100" b="1" dirty="0">
                <a:solidFill>
                  <a:srgbClr val="E11F1F"/>
                </a:solidFill>
              </a:rPr>
              <a:t>.</a:t>
            </a:r>
            <a:endParaRPr lang="en-GB" sz="31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4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8" y="2915715"/>
            <a:ext cx="11572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Nurses are experts in health promotion and the largest, most trusted group of health care professions. </a:t>
            </a:r>
            <a:endParaRPr lang="ang-Latn-001" sz="3200" b="1" dirty="0">
              <a:solidFill>
                <a:srgbClr val="E11F1F"/>
              </a:solidFill>
            </a:endParaRPr>
          </a:p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Cancer nurses are ready to support Europe’s Beating Cancer Plan!</a:t>
            </a:r>
            <a:endParaRPr lang="en-GB" sz="32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3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09715" y="2696134"/>
            <a:ext cx="1157256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900" b="1" dirty="0">
                <a:solidFill>
                  <a:srgbClr val="E11F1F"/>
                </a:solidFill>
              </a:rPr>
              <a:t>Cancer nurses are leaders in promoting </a:t>
            </a:r>
            <a:r>
              <a:rPr lang="ang-Latn-001" sz="2900" b="1" dirty="0">
                <a:solidFill>
                  <a:srgbClr val="E11F1F"/>
                </a:solidFill>
              </a:rPr>
              <a:t>t</a:t>
            </a:r>
            <a:r>
              <a:rPr lang="en-US" sz="2900" b="1" dirty="0">
                <a:solidFill>
                  <a:srgbClr val="E11F1F"/>
                </a:solidFill>
              </a:rPr>
              <a:t>he European Code Against Cancer and have the knowledge to influence health policies and legislation </a:t>
            </a:r>
            <a:endParaRPr lang="ang-Latn-001" sz="2900" b="1" dirty="0">
              <a:solidFill>
                <a:srgbClr val="E11F1F"/>
              </a:solidFill>
            </a:endParaRPr>
          </a:p>
          <a:p>
            <a:pPr lvl="0" algn="ctr"/>
            <a:r>
              <a:rPr lang="en-US" sz="2900" b="1" dirty="0">
                <a:solidFill>
                  <a:srgbClr val="E11F1F"/>
                </a:solidFill>
              </a:rPr>
              <a:t>to promote cancer-free societies </a:t>
            </a:r>
            <a:endParaRPr lang="ang-Latn-001" sz="2900" b="1" dirty="0">
              <a:solidFill>
                <a:srgbClr val="E11F1F"/>
              </a:solidFill>
            </a:endParaRPr>
          </a:p>
          <a:p>
            <a:pPr lvl="0" algn="ctr"/>
            <a:r>
              <a:rPr lang="ang-Latn-001" sz="2900" b="1" dirty="0">
                <a:solidFill>
                  <a:srgbClr val="E11F1F"/>
                </a:solidFill>
              </a:rPr>
              <a:t>– the </a:t>
            </a:r>
            <a:r>
              <a:rPr lang="en-US" sz="2900" b="1" dirty="0">
                <a:solidFill>
                  <a:srgbClr val="E11F1F"/>
                </a:solidFill>
              </a:rPr>
              <a:t>Europe’s Beating Cancer Plan should embrace </a:t>
            </a:r>
            <a:endParaRPr lang="ang-Latn-001" sz="2900" b="1" dirty="0">
              <a:solidFill>
                <a:srgbClr val="E11F1F"/>
              </a:solidFill>
            </a:endParaRPr>
          </a:p>
          <a:p>
            <a:pPr lvl="0" algn="ctr"/>
            <a:r>
              <a:rPr lang="en-US" sz="2900" b="1" dirty="0">
                <a:solidFill>
                  <a:srgbClr val="E11F1F"/>
                </a:solidFill>
              </a:rPr>
              <a:t>the expertise of the cancer nursing community.</a:t>
            </a:r>
            <a:endParaRPr lang="en-GB" sz="2900" b="1" dirty="0">
              <a:solidFill>
                <a:srgbClr val="E11F1F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ang-Latn-001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ang-Latn-001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ang-Latn-001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0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946524D458F45B7758F25BC0F316F" ma:contentTypeVersion="12" ma:contentTypeDescription="Create a new document." ma:contentTypeScope="" ma:versionID="c86ed1117e320afb4c8cbfdb063a94a4">
  <xsd:schema xmlns:xsd="http://www.w3.org/2001/XMLSchema" xmlns:xs="http://www.w3.org/2001/XMLSchema" xmlns:p="http://schemas.microsoft.com/office/2006/metadata/properties" xmlns:ns2="81ab3ab0-f3f2-429f-bb88-39937a59c054" xmlns:ns3="ddccc977-beeb-4e9e-9da4-7a6ff210f83a" targetNamespace="http://schemas.microsoft.com/office/2006/metadata/properties" ma:root="true" ma:fieldsID="939d004afb08c9739d935ac7ef78d78a" ns2:_="" ns3:_="">
    <xsd:import namespace="81ab3ab0-f3f2-429f-bb88-39937a59c054"/>
    <xsd:import namespace="ddccc977-beeb-4e9e-9da4-7a6ff210f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3ab0-f3f2-429f-bb88-39937a59c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cc977-beeb-4e9e-9da4-7a6ff210f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DD0095-41F4-47DE-9DB7-77A6B2C1DE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A1918E-7590-4970-8036-56F45F6985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BA47CE-700D-45A7-B288-21EE4E26F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ab3ab0-f3f2-429f-bb88-39937a59c054"/>
    <ds:schemaRef ds:uri="ddccc977-beeb-4e9e-9da4-7a6ff210f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1022</Words>
  <Application>Microsoft Office PowerPoint</Application>
  <PresentationFormat>Widescreen</PresentationFormat>
  <Paragraphs>141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Varntoumian</dc:creator>
  <cp:lastModifiedBy>Eleonora Varntoumian</cp:lastModifiedBy>
  <cp:revision>12</cp:revision>
  <dcterms:created xsi:type="dcterms:W3CDTF">2020-04-02T09:24:07Z</dcterms:created>
  <dcterms:modified xsi:type="dcterms:W3CDTF">2021-05-12T08:47:11Z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0x010100D77946524D458F45B7758F25BC0F316F</vt:lpwstr>
  </property>
</Properties>
</file>